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4" r:id="rId2"/>
    <p:sldId id="270" r:id="rId3"/>
    <p:sldId id="265" r:id="rId4"/>
    <p:sldId id="271" r:id="rId5"/>
    <p:sldId id="266" r:id="rId6"/>
    <p:sldId id="272" r:id="rId7"/>
    <p:sldId id="273" r:id="rId8"/>
    <p:sldId id="274" r:id="rId9"/>
    <p:sldId id="275" r:id="rId10"/>
    <p:sldId id="276" r:id="rId11"/>
    <p:sldId id="277" r:id="rId12"/>
    <p:sldId id="256" r:id="rId13"/>
    <p:sldId id="257" r:id="rId14"/>
    <p:sldId id="258" r:id="rId15"/>
    <p:sldId id="259" r:id="rId16"/>
    <p:sldId id="260" r:id="rId17"/>
    <p:sldId id="262" r:id="rId18"/>
    <p:sldId id="263" r:id="rId19"/>
    <p:sldId id="267" r:id="rId20"/>
    <p:sldId id="279" r:id="rId21"/>
    <p:sldId id="281" r:id="rId22"/>
    <p:sldId id="280" r:id="rId23"/>
    <p:sldId id="268" r:id="rId24"/>
    <p:sldId id="269"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30C5"/>
    <a:srgbClr val="71FB15"/>
    <a:srgbClr val="00D0B6"/>
    <a:srgbClr val="237B2D"/>
    <a:srgbClr val="52CE6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36" autoAdjust="0"/>
    <p:restoredTop sz="94660"/>
  </p:normalViewPr>
  <p:slideViewPr>
    <p:cSldViewPr snapToGrid="0" snapToObjects="1">
      <p:cViewPr varScale="1">
        <p:scale>
          <a:sx n="82" d="100"/>
          <a:sy n="82" d="100"/>
        </p:scale>
        <p:origin x="1430"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E9C49A-09AB-4FA7-9A54-0701BB931995}" type="datetimeFigureOut">
              <a:rPr lang="ko-KR" altLang="en-US" smtClean="0"/>
              <a:t>2018-06-07</a:t>
            </a:fld>
            <a:endParaRPr lang="ko-KR" altLang="en-US"/>
          </a:p>
        </p:txBody>
      </p:sp>
      <p:sp>
        <p:nvSpPr>
          <p:cNvPr id="4" name="슬라이드 이미지 개체 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91A9B1-D895-4E7A-AFBF-FDC6903D757A}" type="slidenum">
              <a:rPr lang="ko-KR" altLang="en-US" smtClean="0"/>
              <a:t>‹#›</a:t>
            </a:fld>
            <a:endParaRPr lang="ko-KR" altLang="en-US"/>
          </a:p>
        </p:txBody>
      </p:sp>
    </p:spTree>
    <p:extLst>
      <p:ext uri="{BB962C8B-B14F-4D97-AF65-F5344CB8AC3E}">
        <p14:creationId xmlns:p14="http://schemas.microsoft.com/office/powerpoint/2010/main" val="284976925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C8981-E992-8848-95B8-669AF22BB351}" type="slidenum">
              <a:rPr lang="en-US" smtClean="0"/>
              <a:t>20</a:t>
            </a:fld>
            <a:endParaRPr lang="en-US"/>
          </a:p>
        </p:txBody>
      </p:sp>
    </p:spTree>
    <p:extLst>
      <p:ext uri="{BB962C8B-B14F-4D97-AF65-F5344CB8AC3E}">
        <p14:creationId xmlns:p14="http://schemas.microsoft.com/office/powerpoint/2010/main" val="3467347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6C8981-E992-8848-95B8-669AF22BB351}" type="slidenum">
              <a:rPr lang="en-US" smtClean="0"/>
              <a:t>21</a:t>
            </a:fld>
            <a:endParaRPr lang="en-US"/>
          </a:p>
        </p:txBody>
      </p:sp>
    </p:spTree>
    <p:extLst>
      <p:ext uri="{BB962C8B-B14F-4D97-AF65-F5344CB8AC3E}">
        <p14:creationId xmlns:p14="http://schemas.microsoft.com/office/powerpoint/2010/main" val="2775612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8ABFB5F-5920-3B4E-94F3-1D783704035A}" type="datetimeFigureOut">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E5417-444A-D847-AD84-2992836B7327}" type="slidenum">
              <a:rPr lang="en-US" smtClean="0"/>
              <a:t>‹#›</a:t>
            </a:fld>
            <a:endParaRPr lang="en-US"/>
          </a:p>
        </p:txBody>
      </p:sp>
    </p:spTree>
    <p:extLst>
      <p:ext uri="{BB962C8B-B14F-4D97-AF65-F5344CB8AC3E}">
        <p14:creationId xmlns:p14="http://schemas.microsoft.com/office/powerpoint/2010/main" val="1520147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Date Placeholder 3"/>
          <p:cNvSpPr>
            <a:spLocks noGrp="1"/>
          </p:cNvSpPr>
          <p:nvPr>
            <p:ph type="dt" sz="half" idx="10"/>
          </p:nvPr>
        </p:nvSpPr>
        <p:spPr/>
        <p:txBody>
          <a:bodyPr/>
          <a:lstStyle/>
          <a:p>
            <a:fld id="{D8ABFB5F-5920-3B4E-94F3-1D783704035A}" type="datetimeFigureOut">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E5417-444A-D847-AD84-2992836B7327}" type="slidenum">
              <a:rPr lang="en-US" smtClean="0"/>
              <a:t>‹#›</a:t>
            </a:fld>
            <a:endParaRPr lang="en-US"/>
          </a:p>
        </p:txBody>
      </p:sp>
    </p:spTree>
    <p:extLst>
      <p:ext uri="{BB962C8B-B14F-4D97-AF65-F5344CB8AC3E}">
        <p14:creationId xmlns:p14="http://schemas.microsoft.com/office/powerpoint/2010/main" val="3415334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ko-KR"/>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Date Placeholder 3"/>
          <p:cNvSpPr>
            <a:spLocks noGrp="1"/>
          </p:cNvSpPr>
          <p:nvPr>
            <p:ph type="dt" sz="half" idx="10"/>
          </p:nvPr>
        </p:nvSpPr>
        <p:spPr/>
        <p:txBody>
          <a:bodyPr/>
          <a:lstStyle/>
          <a:p>
            <a:fld id="{D8ABFB5F-5920-3B4E-94F3-1D783704035A}" type="datetimeFigureOut">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E5417-444A-D847-AD84-2992836B7327}" type="slidenum">
              <a:rPr lang="en-US" smtClean="0"/>
              <a:t>‹#›</a:t>
            </a:fld>
            <a:endParaRPr lang="en-US"/>
          </a:p>
        </p:txBody>
      </p:sp>
    </p:spTree>
    <p:extLst>
      <p:ext uri="{BB962C8B-B14F-4D97-AF65-F5344CB8AC3E}">
        <p14:creationId xmlns:p14="http://schemas.microsoft.com/office/powerpoint/2010/main" val="4159560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ABFB5F-5920-3B4E-94F3-1D783704035A}" type="datetimeFigureOut">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E5417-444A-D847-AD84-2992836B7327}" type="slidenum">
              <a:rPr lang="en-US" smtClean="0"/>
              <a:t>‹#›</a:t>
            </a:fld>
            <a:endParaRPr lang="en-US"/>
          </a:p>
        </p:txBody>
      </p:sp>
    </p:spTree>
    <p:extLst>
      <p:ext uri="{BB962C8B-B14F-4D97-AF65-F5344CB8AC3E}">
        <p14:creationId xmlns:p14="http://schemas.microsoft.com/office/powerpoint/2010/main" val="3255812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ko-KR"/>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a:t>Click to edit Master text styles</a:t>
            </a:r>
          </a:p>
        </p:txBody>
      </p:sp>
      <p:sp>
        <p:nvSpPr>
          <p:cNvPr id="4" name="Date Placeholder 3"/>
          <p:cNvSpPr>
            <a:spLocks noGrp="1"/>
          </p:cNvSpPr>
          <p:nvPr>
            <p:ph type="dt" sz="half" idx="10"/>
          </p:nvPr>
        </p:nvSpPr>
        <p:spPr/>
        <p:txBody>
          <a:bodyPr/>
          <a:lstStyle/>
          <a:p>
            <a:fld id="{D8ABFB5F-5920-3B4E-94F3-1D783704035A}" type="datetimeFigureOut">
              <a:rPr lang="en-US" smtClean="0"/>
              <a:t>6/7/2018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7E5417-444A-D847-AD84-2992836B7327}" type="slidenum">
              <a:rPr lang="en-US" smtClean="0"/>
              <a:t>‹#›</a:t>
            </a:fld>
            <a:endParaRPr lang="en-US"/>
          </a:p>
        </p:txBody>
      </p:sp>
    </p:spTree>
    <p:extLst>
      <p:ext uri="{BB962C8B-B14F-4D97-AF65-F5344CB8AC3E}">
        <p14:creationId xmlns:p14="http://schemas.microsoft.com/office/powerpoint/2010/main" val="3160163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5" name="Date Placeholder 4"/>
          <p:cNvSpPr>
            <a:spLocks noGrp="1"/>
          </p:cNvSpPr>
          <p:nvPr>
            <p:ph type="dt" sz="half" idx="10"/>
          </p:nvPr>
        </p:nvSpPr>
        <p:spPr/>
        <p:txBody>
          <a:bodyPr/>
          <a:lstStyle/>
          <a:p>
            <a:fld id="{D8ABFB5F-5920-3B4E-94F3-1D783704035A}" type="datetimeFigureOut">
              <a:rPr lang="en-US" smtClean="0"/>
              <a:t>6/7/2018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E5417-444A-D847-AD84-2992836B7327}" type="slidenum">
              <a:rPr lang="en-US" smtClean="0"/>
              <a:t>‹#›</a:t>
            </a:fld>
            <a:endParaRPr lang="en-US"/>
          </a:p>
        </p:txBody>
      </p:sp>
    </p:spTree>
    <p:extLst>
      <p:ext uri="{BB962C8B-B14F-4D97-AF65-F5344CB8AC3E}">
        <p14:creationId xmlns:p14="http://schemas.microsoft.com/office/powerpoint/2010/main" val="3086056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ko-KR"/>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7" name="Date Placeholder 6"/>
          <p:cNvSpPr>
            <a:spLocks noGrp="1"/>
          </p:cNvSpPr>
          <p:nvPr>
            <p:ph type="dt" sz="half" idx="10"/>
          </p:nvPr>
        </p:nvSpPr>
        <p:spPr/>
        <p:txBody>
          <a:bodyPr/>
          <a:lstStyle/>
          <a:p>
            <a:fld id="{D8ABFB5F-5920-3B4E-94F3-1D783704035A}" type="datetimeFigureOut">
              <a:rPr lang="en-US" smtClean="0"/>
              <a:t>6/7/2018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7E5417-444A-D847-AD84-2992836B7327}" type="slidenum">
              <a:rPr lang="en-US" smtClean="0"/>
              <a:t>‹#›</a:t>
            </a:fld>
            <a:endParaRPr lang="en-US"/>
          </a:p>
        </p:txBody>
      </p:sp>
    </p:spTree>
    <p:extLst>
      <p:ext uri="{BB962C8B-B14F-4D97-AF65-F5344CB8AC3E}">
        <p14:creationId xmlns:p14="http://schemas.microsoft.com/office/powerpoint/2010/main" val="1277646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sp>
        <p:nvSpPr>
          <p:cNvPr id="3" name="Date Placeholder 2"/>
          <p:cNvSpPr>
            <a:spLocks noGrp="1"/>
          </p:cNvSpPr>
          <p:nvPr>
            <p:ph type="dt" sz="half" idx="10"/>
          </p:nvPr>
        </p:nvSpPr>
        <p:spPr/>
        <p:txBody>
          <a:bodyPr/>
          <a:lstStyle/>
          <a:p>
            <a:fld id="{D8ABFB5F-5920-3B4E-94F3-1D783704035A}" type="datetimeFigureOut">
              <a:rPr lang="en-US" smtClean="0"/>
              <a:t>6/7/2018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7E5417-444A-D847-AD84-2992836B7327}" type="slidenum">
              <a:rPr lang="en-US" smtClean="0"/>
              <a:t>‹#›</a:t>
            </a:fld>
            <a:endParaRPr lang="en-US"/>
          </a:p>
        </p:txBody>
      </p:sp>
    </p:spTree>
    <p:extLst>
      <p:ext uri="{BB962C8B-B14F-4D97-AF65-F5344CB8AC3E}">
        <p14:creationId xmlns:p14="http://schemas.microsoft.com/office/powerpoint/2010/main" val="36086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ABFB5F-5920-3B4E-94F3-1D783704035A}" type="datetimeFigureOut">
              <a:rPr lang="en-US" smtClean="0"/>
              <a:t>6/7/2018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7E5417-444A-D847-AD84-2992836B7327}" type="slidenum">
              <a:rPr lang="en-US" smtClean="0"/>
              <a:t>‹#›</a:t>
            </a:fld>
            <a:endParaRPr lang="en-US"/>
          </a:p>
        </p:txBody>
      </p:sp>
    </p:spTree>
    <p:extLst>
      <p:ext uri="{BB962C8B-B14F-4D97-AF65-F5344CB8AC3E}">
        <p14:creationId xmlns:p14="http://schemas.microsoft.com/office/powerpoint/2010/main" val="4228387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ko-KR"/>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D8ABFB5F-5920-3B4E-94F3-1D783704035A}" type="datetimeFigureOut">
              <a:rPr lang="en-US" smtClean="0"/>
              <a:t>6/7/2018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E5417-444A-D847-AD84-2992836B7327}" type="slidenum">
              <a:rPr lang="en-US" smtClean="0"/>
              <a:t>‹#›</a:t>
            </a:fld>
            <a:endParaRPr lang="en-US"/>
          </a:p>
        </p:txBody>
      </p:sp>
    </p:spTree>
    <p:extLst>
      <p:ext uri="{BB962C8B-B14F-4D97-AF65-F5344CB8AC3E}">
        <p14:creationId xmlns:p14="http://schemas.microsoft.com/office/powerpoint/2010/main" val="925769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ko-KR"/>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Date Placeholder 4"/>
          <p:cNvSpPr>
            <a:spLocks noGrp="1"/>
          </p:cNvSpPr>
          <p:nvPr>
            <p:ph type="dt" sz="half" idx="10"/>
          </p:nvPr>
        </p:nvSpPr>
        <p:spPr/>
        <p:txBody>
          <a:bodyPr/>
          <a:lstStyle/>
          <a:p>
            <a:fld id="{D8ABFB5F-5920-3B4E-94F3-1D783704035A}" type="datetimeFigureOut">
              <a:rPr lang="en-US" smtClean="0"/>
              <a:t>6/7/2018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7E5417-444A-D847-AD84-2992836B7327}" type="slidenum">
              <a:rPr lang="en-US" smtClean="0"/>
              <a:t>‹#›</a:t>
            </a:fld>
            <a:endParaRPr lang="en-US"/>
          </a:p>
        </p:txBody>
      </p:sp>
    </p:spTree>
    <p:extLst>
      <p:ext uri="{BB962C8B-B14F-4D97-AF65-F5344CB8AC3E}">
        <p14:creationId xmlns:p14="http://schemas.microsoft.com/office/powerpoint/2010/main" val="1382268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4000"/>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ABFB5F-5920-3B4E-94F3-1D783704035A}" type="datetimeFigureOut">
              <a:rPr lang="en-US" smtClean="0"/>
              <a:t>6/7/2018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7E5417-444A-D847-AD84-2992836B7327}" type="slidenum">
              <a:rPr lang="en-US" smtClean="0"/>
              <a:t>‹#›</a:t>
            </a:fld>
            <a:endParaRPr lang="en-US"/>
          </a:p>
        </p:txBody>
      </p:sp>
    </p:spTree>
    <p:extLst>
      <p:ext uri="{BB962C8B-B14F-4D97-AF65-F5344CB8AC3E}">
        <p14:creationId xmlns:p14="http://schemas.microsoft.com/office/powerpoint/2010/main" val="4011325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jpg"/><Relationship Id="rId12"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8.jpg"/><Relationship Id="rId11" Type="http://schemas.openxmlformats.org/officeDocument/2006/relationships/image" Target="../media/image33.png"/><Relationship Id="rId5" Type="http://schemas.openxmlformats.org/officeDocument/2006/relationships/image" Target="../media/image27.jp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jpeg"/><Relationship Id="rId14" Type="http://schemas.openxmlformats.org/officeDocument/2006/relationships/image" Target="../media/image36.jp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4000" b="-4000"/>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21F070-EE57-4B38-BE35-D4BF3B282BED}"/>
              </a:ext>
            </a:extLst>
          </p:cNvPr>
          <p:cNvSpPr txBox="1"/>
          <p:nvPr/>
        </p:nvSpPr>
        <p:spPr>
          <a:xfrm flipH="1">
            <a:off x="1894474" y="3882454"/>
            <a:ext cx="5355052" cy="769441"/>
          </a:xfrm>
          <a:prstGeom prst="rect">
            <a:avLst/>
          </a:prstGeom>
          <a:noFill/>
        </p:spPr>
        <p:txBody>
          <a:bodyPr wrap="square" rtlCol="0">
            <a:spAutoFit/>
          </a:bodyPr>
          <a:lstStyle/>
          <a:p>
            <a:r>
              <a:rPr lang="en-US" altLang="ko-KR" sz="4400" dirty="0">
                <a:gradFill>
                  <a:gsLst>
                    <a:gs pos="17000">
                      <a:srgbClr val="00D0B6"/>
                    </a:gs>
                    <a:gs pos="100000">
                      <a:srgbClr val="71FB15"/>
                    </a:gs>
                  </a:gsLst>
                  <a:lin ang="16200000" scaled="0"/>
                </a:gradFill>
                <a:effectLst>
                  <a:outerShdw dist="38100" dir="5400000" algn="t" rotWithShape="0">
                    <a:srgbClr val="7530C5"/>
                  </a:outerShdw>
                </a:effectLst>
                <a:latin typeface="Zootopia JPosters.com.ar" panose="02000500000000000000" pitchFamily="2" charset="0"/>
                <a:cs typeface="Aharoni" panose="02010803020104030203" pitchFamily="2" charset="-79"/>
              </a:rPr>
              <a:t>Racism or Racist</a:t>
            </a:r>
            <a:endParaRPr lang="ko-KR" altLang="en-US" sz="4400" dirty="0">
              <a:gradFill>
                <a:gsLst>
                  <a:gs pos="17000">
                    <a:srgbClr val="00D0B6"/>
                  </a:gs>
                  <a:gs pos="100000">
                    <a:srgbClr val="71FB15"/>
                  </a:gs>
                </a:gsLst>
                <a:lin ang="16200000" scaled="0"/>
              </a:gradFill>
              <a:effectLst>
                <a:outerShdw dist="38100" dir="5400000" algn="t" rotWithShape="0">
                  <a:srgbClr val="7530C5"/>
                </a:outerShdw>
              </a:effectLst>
              <a:latin typeface="Bauhaus 93" panose="04030905020B02020C02" pitchFamily="82" charset="0"/>
              <a:cs typeface="Aharoni" panose="02010803020104030203" pitchFamily="2" charset="-79"/>
            </a:endParaRPr>
          </a:p>
        </p:txBody>
      </p:sp>
      <p:pic>
        <p:nvPicPr>
          <p:cNvPr id="9" name="그림 8" descr="클립아트이(가) 표시된 사진&#10;&#10;높은 신뢰도로 생성된 설명">
            <a:extLst>
              <a:ext uri="{FF2B5EF4-FFF2-40B4-BE49-F238E27FC236}">
                <a16:creationId xmlns:a16="http://schemas.microsoft.com/office/drawing/2014/main" id="{131CC788-AA91-4CA2-BE4B-4B461F19DB3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35000"/>
                    </a14:imgEffect>
                  </a14:imgLayer>
                </a14:imgProps>
              </a:ext>
            </a:extLst>
          </a:blip>
          <a:stretch>
            <a:fillRect/>
          </a:stretch>
        </p:blipFill>
        <p:spPr>
          <a:xfrm>
            <a:off x="1000125" y="1665863"/>
            <a:ext cx="7143750" cy="216217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935316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2000" b="-2000"/>
          </a:stretch>
        </a:blipFill>
        <a:effectLst/>
      </p:bgPr>
    </p:bg>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0270C992-D000-487A-BC3A-40EB690A1FA0}"/>
              </a:ext>
            </a:extLst>
          </p:cNvPr>
          <p:cNvSpPr/>
          <p:nvPr/>
        </p:nvSpPr>
        <p:spPr>
          <a:xfrm>
            <a:off x="-269823" y="424538"/>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1" name="제목 1">
            <a:extLst>
              <a:ext uri="{FF2B5EF4-FFF2-40B4-BE49-F238E27FC236}">
                <a16:creationId xmlns:a16="http://schemas.microsoft.com/office/drawing/2014/main" id="{6B39DDF6-F446-45B8-B2FA-E4841D9BE749}"/>
              </a:ext>
            </a:extLst>
          </p:cNvPr>
          <p:cNvSpPr>
            <a:spLocks noGrp="1"/>
          </p:cNvSpPr>
          <p:nvPr>
            <p:ph type="title"/>
          </p:nvPr>
        </p:nvSpPr>
        <p:spPr>
          <a:xfrm>
            <a:off x="-685800" y="751670"/>
            <a:ext cx="10515600" cy="1325563"/>
          </a:xfrm>
        </p:spPr>
        <p:txBody>
          <a:bodyPr/>
          <a:lstStyle/>
          <a:p>
            <a:pPr algn="ctr"/>
            <a:r>
              <a:rPr lang="en-US" altLang="ko-KR" dirty="0">
                <a:latin typeface="AlternateGothic2 BT" panose="020B0608020202050204" pitchFamily="34" charset="0"/>
              </a:rPr>
              <a:t>Gazelle’s Song</a:t>
            </a:r>
            <a:endParaRPr lang="ko-KR" altLang="en-US" dirty="0">
              <a:latin typeface="AlternateGothic2 BT" panose="020B0608020202050204" pitchFamily="34" charset="0"/>
            </a:endParaRPr>
          </a:p>
        </p:txBody>
      </p:sp>
      <p:pic>
        <p:nvPicPr>
          <p:cNvPr id="12" name="그림 11">
            <a:extLst>
              <a:ext uri="{FF2B5EF4-FFF2-40B4-BE49-F238E27FC236}">
                <a16:creationId xmlns:a16="http://schemas.microsoft.com/office/drawing/2014/main" id="{0FDAC414-445F-41D7-8B63-B83183EB4598}"/>
              </a:ext>
            </a:extLst>
          </p:cNvPr>
          <p:cNvPicPr>
            <a:picLocks noChangeAspect="1"/>
          </p:cNvPicPr>
          <p:nvPr/>
        </p:nvPicPr>
        <p:blipFill>
          <a:blip r:embed="rId3"/>
          <a:stretch>
            <a:fillRect/>
          </a:stretch>
        </p:blipFill>
        <p:spPr>
          <a:xfrm>
            <a:off x="667966" y="1885562"/>
            <a:ext cx="7373195" cy="3001233"/>
          </a:xfrm>
          <a:prstGeom prst="rect">
            <a:avLst/>
          </a:prstGeom>
        </p:spPr>
      </p:pic>
      <p:sp>
        <p:nvSpPr>
          <p:cNvPr id="13" name="TextBox 12">
            <a:extLst>
              <a:ext uri="{FF2B5EF4-FFF2-40B4-BE49-F238E27FC236}">
                <a16:creationId xmlns:a16="http://schemas.microsoft.com/office/drawing/2014/main" id="{283F33F5-3168-4968-B0AA-B1A46F2152AA}"/>
              </a:ext>
            </a:extLst>
          </p:cNvPr>
          <p:cNvSpPr txBox="1"/>
          <p:nvPr/>
        </p:nvSpPr>
        <p:spPr>
          <a:xfrm>
            <a:off x="1515357" y="4991725"/>
            <a:ext cx="6176101" cy="584775"/>
          </a:xfrm>
          <a:prstGeom prst="rect">
            <a:avLst/>
          </a:prstGeom>
          <a:noFill/>
        </p:spPr>
        <p:txBody>
          <a:bodyPr wrap="square" rtlCol="0">
            <a:spAutoFit/>
          </a:bodyPr>
          <a:lstStyle/>
          <a:p>
            <a:pPr algn="ctr"/>
            <a:r>
              <a:rPr lang="en-US" altLang="ko-KR" sz="3200" dirty="0">
                <a:latin typeface="AlternateGothic2 BT" panose="020B0608020202050204" pitchFamily="34" charset="0"/>
              </a:rPr>
              <a:t>“Try Everything”</a:t>
            </a:r>
          </a:p>
        </p:txBody>
      </p:sp>
    </p:spTree>
    <p:extLst>
      <p:ext uri="{BB962C8B-B14F-4D97-AF65-F5344CB8AC3E}">
        <p14:creationId xmlns:p14="http://schemas.microsoft.com/office/powerpoint/2010/main" val="4054329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2000" b="-2000"/>
          </a:stretch>
        </a:blipFill>
        <a:effectLst/>
      </p:bgPr>
    </p:bg>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0270C992-D000-487A-BC3A-40EB690A1FA0}"/>
              </a:ext>
            </a:extLst>
          </p:cNvPr>
          <p:cNvSpPr/>
          <p:nvPr/>
        </p:nvSpPr>
        <p:spPr>
          <a:xfrm>
            <a:off x="-269823" y="424538"/>
            <a:ext cx="9878518" cy="5916300"/>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1" name="제목 1">
            <a:extLst>
              <a:ext uri="{FF2B5EF4-FFF2-40B4-BE49-F238E27FC236}">
                <a16:creationId xmlns:a16="http://schemas.microsoft.com/office/drawing/2014/main" id="{6B39DDF6-F446-45B8-B2FA-E4841D9BE749}"/>
              </a:ext>
            </a:extLst>
          </p:cNvPr>
          <p:cNvSpPr>
            <a:spLocks noGrp="1"/>
          </p:cNvSpPr>
          <p:nvPr>
            <p:ph type="title"/>
          </p:nvPr>
        </p:nvSpPr>
        <p:spPr>
          <a:xfrm>
            <a:off x="-685800" y="751670"/>
            <a:ext cx="10515600" cy="1325563"/>
          </a:xfrm>
        </p:spPr>
        <p:txBody>
          <a:bodyPr/>
          <a:lstStyle/>
          <a:p>
            <a:pPr algn="ctr"/>
            <a:r>
              <a:rPr lang="en-US" altLang="ko-KR" dirty="0">
                <a:latin typeface="AlternateGothic2 BT" panose="020B0608020202050204" pitchFamily="34" charset="0"/>
              </a:rPr>
              <a:t>Judy’s Speech</a:t>
            </a:r>
            <a:endParaRPr lang="ko-KR" altLang="en-US" dirty="0">
              <a:latin typeface="AlternateGothic2 BT" panose="020B0608020202050204" pitchFamily="34" charset="0"/>
            </a:endParaRPr>
          </a:p>
        </p:txBody>
      </p:sp>
      <p:sp>
        <p:nvSpPr>
          <p:cNvPr id="6" name="직사각형 5">
            <a:extLst>
              <a:ext uri="{FF2B5EF4-FFF2-40B4-BE49-F238E27FC236}">
                <a16:creationId xmlns:a16="http://schemas.microsoft.com/office/drawing/2014/main" id="{D39DD4E0-2F61-404A-A1A7-29DE9D3CDAE6}"/>
              </a:ext>
            </a:extLst>
          </p:cNvPr>
          <p:cNvSpPr/>
          <p:nvPr/>
        </p:nvSpPr>
        <p:spPr>
          <a:xfrm>
            <a:off x="882522" y="2097560"/>
            <a:ext cx="7378956" cy="3262480"/>
          </a:xfrm>
          <a:prstGeom prst="rect">
            <a:avLst/>
          </a:prstGeom>
          <a:blipFill dpi="0" rotWithShape="1">
            <a:blip r:embed="rId3">
              <a:alphaModFix amt="40000"/>
            </a:blip>
            <a:srcRect/>
            <a:stretch>
              <a:fillRect/>
            </a:stretch>
          </a:blip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800" b="1" dirty="0">
              <a:solidFill>
                <a:schemeClr val="tx1"/>
              </a:solidFill>
            </a:endParaRPr>
          </a:p>
        </p:txBody>
      </p:sp>
      <p:sp>
        <p:nvSpPr>
          <p:cNvPr id="7" name="제목 1">
            <a:extLst>
              <a:ext uri="{FF2B5EF4-FFF2-40B4-BE49-F238E27FC236}">
                <a16:creationId xmlns:a16="http://schemas.microsoft.com/office/drawing/2014/main" id="{E408C952-B432-4A08-9C9F-8B461342A9B4}"/>
              </a:ext>
            </a:extLst>
          </p:cNvPr>
          <p:cNvSpPr txBox="1">
            <a:spLocks/>
          </p:cNvSpPr>
          <p:nvPr/>
        </p:nvSpPr>
        <p:spPr>
          <a:xfrm>
            <a:off x="1106457" y="1807722"/>
            <a:ext cx="6768580" cy="456801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ko-KR" sz="3200" dirty="0">
                <a:latin typeface="AlternateGothic2 BT" panose="020B0608020202050204" pitchFamily="34" charset="0"/>
              </a:rPr>
              <a:t>“We all have limitations. We all make mistakes. And the more we try to understand one another, the more exceptional each of us will be. But we have to try. So no matter what type of animal you are, I implore you.       Try to make the world a better place.”</a:t>
            </a:r>
          </a:p>
          <a:p>
            <a:endParaRPr lang="ko-KR" altLang="en-US" dirty="0">
              <a:latin typeface="AlternateGothic2 BT" panose="020B0608020202050204" pitchFamily="34" charset="0"/>
            </a:endParaRPr>
          </a:p>
        </p:txBody>
      </p:sp>
    </p:spTree>
    <p:extLst>
      <p:ext uri="{BB962C8B-B14F-4D97-AF65-F5344CB8AC3E}">
        <p14:creationId xmlns:p14="http://schemas.microsoft.com/office/powerpoint/2010/main" val="4108726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968" y="2130425"/>
            <a:ext cx="9462541" cy="1470025"/>
          </a:xfrm>
          <a:solidFill>
            <a:schemeClr val="bg1">
              <a:alpha val="70000"/>
            </a:schemeClr>
          </a:solidFill>
        </p:spPr>
        <p:txBody>
          <a:bodyPr>
            <a:normAutofit fontScale="90000"/>
          </a:bodyPr>
          <a:lstStyle/>
          <a:p>
            <a:r>
              <a:rPr lang="en-US" sz="4900" dirty="0">
                <a:latin typeface="AlternateGothic2 BT" panose="020B0608020202050204" pitchFamily="34" charset="0"/>
                <a:cs typeface="Aharoni" panose="020B0604020202020204" pitchFamily="2" charset="-79"/>
              </a:rPr>
              <a:t>How Zootopia Did It Wrong : </a:t>
            </a:r>
            <a:br>
              <a:rPr lang="en-US" dirty="0">
                <a:latin typeface="AlternateGothic2 BT" panose="020B0608020202050204" pitchFamily="34" charset="0"/>
                <a:cs typeface="Aharoni" panose="020B0604020202020204" pitchFamily="2" charset="-79"/>
              </a:rPr>
            </a:br>
            <a:r>
              <a:rPr lang="en-US" dirty="0">
                <a:latin typeface="AlternateGothic2 BT" panose="020B0608020202050204" pitchFamily="34" charset="0"/>
                <a:cs typeface="Aharoni" panose="020B0604020202020204" pitchFamily="2" charset="-79"/>
              </a:rPr>
              <a:t>Was Disney really successful in discouraging stereotypes? </a:t>
            </a:r>
          </a:p>
        </p:txBody>
      </p:sp>
    </p:spTree>
    <p:extLst>
      <p:ext uri="{BB962C8B-B14F-4D97-AF65-F5344CB8AC3E}">
        <p14:creationId xmlns:p14="http://schemas.microsoft.com/office/powerpoint/2010/main" val="362527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AB18DB8B-804D-4F23-8ED9-D6B2C0C81ABC}"/>
              </a:ext>
            </a:extLst>
          </p:cNvPr>
          <p:cNvSpPr/>
          <p:nvPr/>
        </p:nvSpPr>
        <p:spPr>
          <a:xfrm>
            <a:off x="-269823" y="439528"/>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4" name="Title 3"/>
          <p:cNvSpPr>
            <a:spLocks noGrp="1"/>
          </p:cNvSpPr>
          <p:nvPr>
            <p:ph type="title"/>
          </p:nvPr>
        </p:nvSpPr>
        <p:spPr>
          <a:xfrm>
            <a:off x="-551781" y="827821"/>
            <a:ext cx="10310379" cy="1143000"/>
          </a:xfrm>
          <a:noFill/>
        </p:spPr>
        <p:txBody>
          <a:bodyPr/>
          <a:lstStyle/>
          <a:p>
            <a:r>
              <a:rPr lang="en-US" dirty="0">
                <a:latin typeface="AlternateGothic2 BT" panose="020B0608020202050204" pitchFamily="34" charset="0"/>
              </a:rPr>
              <a:t>Stereotypical Behaviors of Animals</a:t>
            </a:r>
          </a:p>
        </p:txBody>
      </p:sp>
      <p:sp>
        <p:nvSpPr>
          <p:cNvPr id="6" name="Content Placeholder 5"/>
          <p:cNvSpPr>
            <a:spLocks noGrp="1"/>
          </p:cNvSpPr>
          <p:nvPr>
            <p:ph idx="1"/>
          </p:nvPr>
        </p:nvSpPr>
        <p:spPr>
          <a:xfrm>
            <a:off x="362618" y="5558217"/>
            <a:ext cx="8229600" cy="1547624"/>
          </a:xfrm>
        </p:spPr>
        <p:txBody>
          <a:bodyPr>
            <a:normAutofit/>
          </a:bodyPr>
          <a:lstStyle/>
          <a:p>
            <a:pPr marL="0" indent="0">
              <a:buNone/>
            </a:pPr>
            <a:r>
              <a:rPr lang="en-US" sz="2500" dirty="0">
                <a:sym typeface="Wingdings"/>
              </a:rPr>
              <a:t> Undermines the main message of discouraging stereotypes</a:t>
            </a:r>
            <a:endParaRPr lang="en-US" sz="2500" dirty="0"/>
          </a:p>
        </p:txBody>
      </p:sp>
      <p:pic>
        <p:nvPicPr>
          <p:cNvPr id="3" name="그림 2" descr="실내, 앉아있는, 노트북, 벽이(가) 표시된 사진&#10;&#10;매우 높은 신뢰도로 생성된 설명">
            <a:extLst>
              <a:ext uri="{FF2B5EF4-FFF2-40B4-BE49-F238E27FC236}">
                <a16:creationId xmlns:a16="http://schemas.microsoft.com/office/drawing/2014/main" id="{07E4C521-624C-40E0-8196-EE163B54BF9F}"/>
              </a:ext>
            </a:extLst>
          </p:cNvPr>
          <p:cNvPicPr>
            <a:picLocks noChangeAspect="1"/>
          </p:cNvPicPr>
          <p:nvPr/>
        </p:nvPicPr>
        <p:blipFill>
          <a:blip r:embed="rId2"/>
          <a:stretch>
            <a:fillRect/>
          </a:stretch>
        </p:blipFill>
        <p:spPr>
          <a:xfrm>
            <a:off x="2398454" y="1983508"/>
            <a:ext cx="4541963" cy="3428449"/>
          </a:xfrm>
          <a:prstGeom prst="rect">
            <a:avLst/>
          </a:prstGeom>
        </p:spPr>
      </p:pic>
    </p:spTree>
    <p:extLst>
      <p:ext uri="{BB962C8B-B14F-4D97-AF65-F5344CB8AC3E}">
        <p14:creationId xmlns:p14="http://schemas.microsoft.com/office/powerpoint/2010/main" val="896779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CCB97EB6-5406-4A73-B94C-AF79D1D207D2}"/>
              </a:ext>
            </a:extLst>
          </p:cNvPr>
          <p:cNvSpPr/>
          <p:nvPr/>
        </p:nvSpPr>
        <p:spPr>
          <a:xfrm>
            <a:off x="-269823" y="439528"/>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 name="Title 1"/>
          <p:cNvSpPr>
            <a:spLocks noGrp="1"/>
          </p:cNvSpPr>
          <p:nvPr>
            <p:ph type="title"/>
          </p:nvPr>
        </p:nvSpPr>
        <p:spPr>
          <a:xfrm>
            <a:off x="457200" y="724341"/>
            <a:ext cx="8229600" cy="1143000"/>
          </a:xfrm>
        </p:spPr>
        <p:txBody>
          <a:bodyPr/>
          <a:lstStyle/>
          <a:p>
            <a:r>
              <a:rPr lang="en-US" dirty="0">
                <a:latin typeface="AlternateGothic2 BT" panose="020B0608020202050204" pitchFamily="34" charset="0"/>
              </a:rPr>
              <a:t>Example: Bunnies</a:t>
            </a:r>
          </a:p>
        </p:txBody>
      </p:sp>
      <p:pic>
        <p:nvPicPr>
          <p:cNvPr id="6" name="Picture 5" descr="Screen Shot 2018-06-03 at 오후 11.37.57.png"/>
          <p:cNvPicPr>
            <a:picLocks noChangeAspect="1"/>
          </p:cNvPicPr>
          <p:nvPr/>
        </p:nvPicPr>
        <p:blipFill rotWithShape="1">
          <a:blip r:embed="rId2">
            <a:extLst>
              <a:ext uri="{28A0092B-C50C-407E-A947-70E740481C1C}">
                <a14:useLocalDpi xmlns:a14="http://schemas.microsoft.com/office/drawing/2010/main" val="0"/>
              </a:ext>
            </a:extLst>
          </a:blip>
          <a:srcRect l="10893" r="13322"/>
          <a:stretch/>
        </p:blipFill>
        <p:spPr>
          <a:xfrm>
            <a:off x="598311" y="2135860"/>
            <a:ext cx="3946768" cy="3127479"/>
          </a:xfrm>
          <a:prstGeom prst="rect">
            <a:avLst/>
          </a:prstGeom>
        </p:spPr>
      </p:pic>
      <p:sp>
        <p:nvSpPr>
          <p:cNvPr id="7" name="TextBox 6"/>
          <p:cNvSpPr txBox="1"/>
          <p:nvPr/>
        </p:nvSpPr>
        <p:spPr>
          <a:xfrm>
            <a:off x="2031229" y="5326927"/>
            <a:ext cx="1311578" cy="584775"/>
          </a:xfrm>
          <a:prstGeom prst="rect">
            <a:avLst/>
          </a:prstGeom>
          <a:noFill/>
        </p:spPr>
        <p:txBody>
          <a:bodyPr wrap="square" rtlCol="0">
            <a:spAutoFit/>
          </a:bodyPr>
          <a:lstStyle/>
          <a:p>
            <a:r>
              <a:rPr lang="en-US" sz="3200" dirty="0">
                <a:latin typeface="AlternateGothic2 BT" panose="020B0608020202050204" pitchFamily="34" charset="0"/>
              </a:rPr>
              <a:t>Carrots</a:t>
            </a:r>
          </a:p>
        </p:txBody>
      </p:sp>
      <p:sp>
        <p:nvSpPr>
          <p:cNvPr id="8" name="TextBox 7"/>
          <p:cNvSpPr txBox="1"/>
          <p:nvPr/>
        </p:nvSpPr>
        <p:spPr>
          <a:xfrm>
            <a:off x="6100082" y="5326926"/>
            <a:ext cx="2967443" cy="584775"/>
          </a:xfrm>
          <a:prstGeom prst="rect">
            <a:avLst/>
          </a:prstGeom>
          <a:noFill/>
        </p:spPr>
        <p:txBody>
          <a:bodyPr wrap="square" rtlCol="0">
            <a:spAutoFit/>
          </a:bodyPr>
          <a:lstStyle/>
          <a:p>
            <a:r>
              <a:rPr lang="en-US" sz="3200" dirty="0">
                <a:latin typeface="AlternateGothic2 BT" panose="020B0608020202050204" pitchFamily="34" charset="0"/>
              </a:rPr>
              <a:t>Prolificacy</a:t>
            </a:r>
          </a:p>
        </p:txBody>
      </p:sp>
      <p:pic>
        <p:nvPicPr>
          <p:cNvPr id="4" name="그림 3">
            <a:extLst>
              <a:ext uri="{FF2B5EF4-FFF2-40B4-BE49-F238E27FC236}">
                <a16:creationId xmlns:a16="http://schemas.microsoft.com/office/drawing/2014/main" id="{43FCBE8B-AC41-453A-B34D-A83C5FC91577}"/>
              </a:ext>
            </a:extLst>
          </p:cNvPr>
          <p:cNvPicPr>
            <a:picLocks noChangeAspect="1"/>
          </p:cNvPicPr>
          <p:nvPr/>
        </p:nvPicPr>
        <p:blipFill>
          <a:blip r:embed="rId3"/>
          <a:stretch>
            <a:fillRect/>
          </a:stretch>
        </p:blipFill>
        <p:spPr>
          <a:xfrm>
            <a:off x="4938597" y="2135860"/>
            <a:ext cx="3607092" cy="3127479"/>
          </a:xfrm>
          <a:prstGeom prst="rect">
            <a:avLst/>
          </a:prstGeom>
        </p:spPr>
      </p:pic>
    </p:spTree>
    <p:extLst>
      <p:ext uri="{BB962C8B-B14F-4D97-AF65-F5344CB8AC3E}">
        <p14:creationId xmlns:p14="http://schemas.microsoft.com/office/powerpoint/2010/main" val="3058502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직사각형 15">
            <a:extLst>
              <a:ext uri="{FF2B5EF4-FFF2-40B4-BE49-F238E27FC236}">
                <a16:creationId xmlns:a16="http://schemas.microsoft.com/office/drawing/2014/main" id="{91D48E5C-A753-4511-8AEF-91F4D6178993}"/>
              </a:ext>
            </a:extLst>
          </p:cNvPr>
          <p:cNvSpPr/>
          <p:nvPr/>
        </p:nvSpPr>
        <p:spPr>
          <a:xfrm>
            <a:off x="-269823" y="439528"/>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pic>
        <p:nvPicPr>
          <p:cNvPr id="5" name="Picture 4" descr="Screen Shot 2018-06-03 at 오후 11.40.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68" y="2139959"/>
            <a:ext cx="4006303" cy="3101910"/>
          </a:xfrm>
          <a:prstGeom prst="rect">
            <a:avLst/>
          </a:prstGeom>
        </p:spPr>
      </p:pic>
      <p:pic>
        <p:nvPicPr>
          <p:cNvPr id="11" name="그림 10" descr="실내, 앉아있는, 작은, 보는이(가) 표시된 사진&#10;&#10;높은 신뢰도로 생성된 설명">
            <a:extLst>
              <a:ext uri="{FF2B5EF4-FFF2-40B4-BE49-F238E27FC236}">
                <a16:creationId xmlns:a16="http://schemas.microsoft.com/office/drawing/2014/main" id="{75538753-FAA3-4AB1-A733-A64B5B2CDFEE}"/>
              </a:ext>
            </a:extLst>
          </p:cNvPr>
          <p:cNvPicPr>
            <a:picLocks noChangeAspect="1"/>
          </p:cNvPicPr>
          <p:nvPr/>
        </p:nvPicPr>
        <p:blipFill rotWithShape="1">
          <a:blip r:embed="rId3"/>
          <a:srcRect r="11423"/>
          <a:stretch/>
        </p:blipFill>
        <p:spPr>
          <a:xfrm>
            <a:off x="4531535" y="2139959"/>
            <a:ext cx="4167873" cy="3101910"/>
          </a:xfrm>
          <a:prstGeom prst="rect">
            <a:avLst/>
          </a:prstGeom>
        </p:spPr>
      </p:pic>
      <p:sp>
        <p:nvSpPr>
          <p:cNvPr id="14" name="Title 1">
            <a:extLst>
              <a:ext uri="{FF2B5EF4-FFF2-40B4-BE49-F238E27FC236}">
                <a16:creationId xmlns:a16="http://schemas.microsoft.com/office/drawing/2014/main" id="{520F9CB8-E64D-4D5E-9CA0-EBE503FBD3B8}"/>
              </a:ext>
            </a:extLst>
          </p:cNvPr>
          <p:cNvSpPr txBox="1">
            <a:spLocks/>
          </p:cNvSpPr>
          <p:nvPr/>
        </p:nvSpPr>
        <p:spPr>
          <a:xfrm>
            <a:off x="457200" y="72434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lternateGothic2 BT" panose="020B0608020202050204" pitchFamily="34" charset="0"/>
              </a:rPr>
              <a:t>Example: Wolves</a:t>
            </a:r>
          </a:p>
        </p:txBody>
      </p:sp>
      <p:sp>
        <p:nvSpPr>
          <p:cNvPr id="15" name="TextBox 14">
            <a:extLst>
              <a:ext uri="{FF2B5EF4-FFF2-40B4-BE49-F238E27FC236}">
                <a16:creationId xmlns:a16="http://schemas.microsoft.com/office/drawing/2014/main" id="{B25A12B0-5C67-4E59-BE88-B1E93D9EBA01}"/>
              </a:ext>
            </a:extLst>
          </p:cNvPr>
          <p:cNvSpPr txBox="1"/>
          <p:nvPr/>
        </p:nvSpPr>
        <p:spPr>
          <a:xfrm>
            <a:off x="1907437" y="5290822"/>
            <a:ext cx="5329125" cy="584775"/>
          </a:xfrm>
          <a:prstGeom prst="rect">
            <a:avLst/>
          </a:prstGeom>
          <a:noFill/>
        </p:spPr>
        <p:txBody>
          <a:bodyPr wrap="square" rtlCol="0">
            <a:spAutoFit/>
          </a:bodyPr>
          <a:lstStyle/>
          <a:p>
            <a:r>
              <a:rPr lang="en-US" sz="3200" dirty="0">
                <a:latin typeface="AlternateGothic2 BT" panose="020B0608020202050204" pitchFamily="34" charset="0"/>
              </a:rPr>
              <a:t>“What is it with wolves and the howling?”</a:t>
            </a:r>
          </a:p>
        </p:txBody>
      </p:sp>
    </p:spTree>
    <p:extLst>
      <p:ext uri="{BB962C8B-B14F-4D97-AF65-F5344CB8AC3E}">
        <p14:creationId xmlns:p14="http://schemas.microsoft.com/office/powerpoint/2010/main" val="1545093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1367C510-22BB-4AD2-8B97-084CBC91155E}"/>
              </a:ext>
            </a:extLst>
          </p:cNvPr>
          <p:cNvSpPr/>
          <p:nvPr/>
        </p:nvSpPr>
        <p:spPr>
          <a:xfrm>
            <a:off x="-269823" y="439528"/>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3" name="Content Placeholder 2"/>
          <p:cNvSpPr>
            <a:spLocks noGrp="1"/>
          </p:cNvSpPr>
          <p:nvPr>
            <p:ph idx="1"/>
          </p:nvPr>
        </p:nvSpPr>
        <p:spPr>
          <a:xfrm>
            <a:off x="352270" y="621906"/>
            <a:ext cx="8461948" cy="1193800"/>
          </a:xfrm>
        </p:spPr>
        <p:txBody>
          <a:bodyPr>
            <a:normAutofit/>
          </a:bodyPr>
          <a:lstStyle/>
          <a:p>
            <a:r>
              <a:rPr lang="en-US" sz="3600" dirty="0">
                <a:latin typeface="AlternateGothic2 BT" panose="020B0608020202050204" pitchFamily="34" charset="0"/>
              </a:rPr>
              <a:t>Different because these stereotypes are not countered</a:t>
            </a:r>
          </a:p>
        </p:txBody>
      </p:sp>
      <p:sp>
        <p:nvSpPr>
          <p:cNvPr id="6" name="TextBox 5"/>
          <p:cNvSpPr txBox="1"/>
          <p:nvPr/>
        </p:nvSpPr>
        <p:spPr>
          <a:xfrm>
            <a:off x="1491495" y="5096809"/>
            <a:ext cx="2784762" cy="584775"/>
          </a:xfrm>
          <a:prstGeom prst="rect">
            <a:avLst/>
          </a:prstGeom>
          <a:noFill/>
        </p:spPr>
        <p:txBody>
          <a:bodyPr wrap="square" rtlCol="0">
            <a:spAutoFit/>
          </a:bodyPr>
          <a:lstStyle/>
          <a:p>
            <a:r>
              <a:rPr lang="en-US" sz="3200" dirty="0">
                <a:latin typeface="AlternateGothic2 BT" panose="020B0608020202050204" pitchFamily="34" charset="0"/>
              </a:rPr>
              <a:t>Judy </a:t>
            </a:r>
            <a:r>
              <a:rPr lang="en-US" sz="3200" dirty="0">
                <a:latin typeface="+mj-lt"/>
              </a:rPr>
              <a:t>:</a:t>
            </a:r>
            <a:r>
              <a:rPr lang="en-US" sz="3200" dirty="0">
                <a:latin typeface="AlternateGothic2 BT" panose="020B0608020202050204" pitchFamily="34" charset="0"/>
              </a:rPr>
              <a:t> competent</a:t>
            </a:r>
          </a:p>
        </p:txBody>
      </p:sp>
      <p:pic>
        <p:nvPicPr>
          <p:cNvPr id="7" name="Picture 6" descr="Screen Shot 2018-06-03 at 오후 11.51.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9990" y="1828132"/>
            <a:ext cx="3410785" cy="3211091"/>
          </a:xfrm>
          <a:prstGeom prst="rect">
            <a:avLst/>
          </a:prstGeom>
        </p:spPr>
      </p:pic>
      <p:pic>
        <p:nvPicPr>
          <p:cNvPr id="8" name="Picture 7" descr="Screen Shot 2018-06-03 at 오후 11.53.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671" y="1821864"/>
            <a:ext cx="3300741" cy="3211091"/>
          </a:xfrm>
          <a:prstGeom prst="rect">
            <a:avLst/>
          </a:prstGeom>
        </p:spPr>
      </p:pic>
      <p:sp>
        <p:nvSpPr>
          <p:cNvPr id="9" name="TextBox 8"/>
          <p:cNvSpPr txBox="1"/>
          <p:nvPr/>
        </p:nvSpPr>
        <p:spPr>
          <a:xfrm>
            <a:off x="5069668" y="5096809"/>
            <a:ext cx="3549679" cy="584775"/>
          </a:xfrm>
          <a:prstGeom prst="rect">
            <a:avLst/>
          </a:prstGeom>
          <a:noFill/>
        </p:spPr>
        <p:txBody>
          <a:bodyPr wrap="square" rtlCol="0">
            <a:spAutoFit/>
          </a:bodyPr>
          <a:lstStyle/>
          <a:p>
            <a:r>
              <a:rPr lang="en-US" sz="3200" dirty="0">
                <a:latin typeface="AlternateGothic2 BT" panose="020B0608020202050204" pitchFamily="34" charset="0"/>
              </a:rPr>
              <a:t>Nick </a:t>
            </a:r>
            <a:r>
              <a:rPr lang="en-US" sz="3200" dirty="0">
                <a:latin typeface="+mj-lt"/>
              </a:rPr>
              <a:t>:</a:t>
            </a:r>
            <a:r>
              <a:rPr lang="en-US" sz="3200" dirty="0">
                <a:latin typeface="AlternateGothic2 BT" panose="020B0608020202050204" pitchFamily="34" charset="0"/>
              </a:rPr>
              <a:t> brave &amp; trustworthy</a:t>
            </a:r>
          </a:p>
        </p:txBody>
      </p:sp>
      <p:sp>
        <p:nvSpPr>
          <p:cNvPr id="10" name="Content Placeholder 2"/>
          <p:cNvSpPr txBox="1">
            <a:spLocks/>
          </p:cNvSpPr>
          <p:nvPr/>
        </p:nvSpPr>
        <p:spPr>
          <a:xfrm>
            <a:off x="65773" y="5680627"/>
            <a:ext cx="9151496" cy="1193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altLang="ko-KR" sz="2400" dirty="0">
                <a:sym typeface="Wingdings"/>
              </a:rPr>
              <a:t> </a:t>
            </a:r>
            <a:r>
              <a:rPr lang="en-US" altLang="ko-KR" sz="2300" dirty="0">
                <a:sym typeface="Wingdings"/>
              </a:rPr>
              <a:t>R</a:t>
            </a:r>
            <a:r>
              <a:rPr lang="en-US" sz="2300" dirty="0"/>
              <a:t>einforces the idea that particular groups behave in a characteristic way</a:t>
            </a:r>
          </a:p>
        </p:txBody>
      </p:sp>
      <p:sp>
        <p:nvSpPr>
          <p:cNvPr id="12" name="TextBox 11">
            <a:extLst>
              <a:ext uri="{FF2B5EF4-FFF2-40B4-BE49-F238E27FC236}">
                <a16:creationId xmlns:a16="http://schemas.microsoft.com/office/drawing/2014/main" id="{43E55F78-024A-4F9E-A7A1-92FCC0032B6B}"/>
              </a:ext>
            </a:extLst>
          </p:cNvPr>
          <p:cNvSpPr txBox="1"/>
          <p:nvPr/>
        </p:nvSpPr>
        <p:spPr>
          <a:xfrm>
            <a:off x="1611721" y="1264770"/>
            <a:ext cx="2784762" cy="584775"/>
          </a:xfrm>
          <a:prstGeom prst="rect">
            <a:avLst/>
          </a:prstGeom>
          <a:noFill/>
        </p:spPr>
        <p:txBody>
          <a:bodyPr wrap="square" rtlCol="0">
            <a:spAutoFit/>
          </a:bodyPr>
          <a:lstStyle/>
          <a:p>
            <a:r>
              <a:rPr lang="en-US" sz="3200" dirty="0">
                <a:latin typeface="AlternateGothic2 BT" panose="020B0608020202050204" pitchFamily="34" charset="0"/>
              </a:rPr>
              <a:t>Bunnies </a:t>
            </a:r>
            <a:r>
              <a:rPr lang="en-US" sz="3200" dirty="0">
                <a:latin typeface="+mj-lt"/>
              </a:rPr>
              <a:t>:</a:t>
            </a:r>
            <a:r>
              <a:rPr lang="en-US" sz="3200" dirty="0">
                <a:latin typeface="AlternateGothic2 BT" panose="020B0608020202050204" pitchFamily="34" charset="0"/>
              </a:rPr>
              <a:t> weak?</a:t>
            </a:r>
          </a:p>
        </p:txBody>
      </p:sp>
      <p:sp>
        <p:nvSpPr>
          <p:cNvPr id="13" name="TextBox 12">
            <a:extLst>
              <a:ext uri="{FF2B5EF4-FFF2-40B4-BE49-F238E27FC236}">
                <a16:creationId xmlns:a16="http://schemas.microsoft.com/office/drawing/2014/main" id="{37C2EC88-91DF-47A7-8AB1-567167484A4A}"/>
              </a:ext>
            </a:extLst>
          </p:cNvPr>
          <p:cNvSpPr txBox="1"/>
          <p:nvPr/>
        </p:nvSpPr>
        <p:spPr>
          <a:xfrm>
            <a:off x="6067866" y="1277306"/>
            <a:ext cx="3549679" cy="584775"/>
          </a:xfrm>
          <a:prstGeom prst="rect">
            <a:avLst/>
          </a:prstGeom>
          <a:noFill/>
        </p:spPr>
        <p:txBody>
          <a:bodyPr wrap="square" rtlCol="0">
            <a:spAutoFit/>
          </a:bodyPr>
          <a:lstStyle/>
          <a:p>
            <a:r>
              <a:rPr lang="en-US" sz="3200" dirty="0">
                <a:latin typeface="AlternateGothic2 BT" panose="020B0608020202050204" pitchFamily="34" charset="0"/>
              </a:rPr>
              <a:t>Foxes </a:t>
            </a:r>
            <a:r>
              <a:rPr lang="en-US" sz="3200" dirty="0">
                <a:latin typeface="+mj-lt"/>
              </a:rPr>
              <a:t>:</a:t>
            </a:r>
            <a:r>
              <a:rPr lang="en-US" sz="3200" dirty="0">
                <a:latin typeface="AlternateGothic2 BT" panose="020B0608020202050204" pitchFamily="34" charset="0"/>
              </a:rPr>
              <a:t> sly?</a:t>
            </a:r>
          </a:p>
        </p:txBody>
      </p:sp>
    </p:spTree>
    <p:extLst>
      <p:ext uri="{BB962C8B-B14F-4D97-AF65-F5344CB8AC3E}">
        <p14:creationId xmlns:p14="http://schemas.microsoft.com/office/powerpoint/2010/main" val="59327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7F7A4A5F-AA77-4A47-9985-CFC112B523D5}"/>
              </a:ext>
            </a:extLst>
          </p:cNvPr>
          <p:cNvSpPr/>
          <p:nvPr/>
        </p:nvSpPr>
        <p:spPr>
          <a:xfrm>
            <a:off x="-269823" y="439528"/>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pic>
        <p:nvPicPr>
          <p:cNvPr id="3" name="그림 2" descr="착용, 사람, 실내, 작은이(가) 표시된 사진&#10;&#10;매우 높은 신뢰도로 생성된 설명">
            <a:extLst>
              <a:ext uri="{FF2B5EF4-FFF2-40B4-BE49-F238E27FC236}">
                <a16:creationId xmlns:a16="http://schemas.microsoft.com/office/drawing/2014/main" id="{BA4696DE-231F-4DA6-B350-DB6179DEBD20}"/>
              </a:ext>
            </a:extLst>
          </p:cNvPr>
          <p:cNvPicPr>
            <a:picLocks noChangeAspect="1"/>
          </p:cNvPicPr>
          <p:nvPr/>
        </p:nvPicPr>
        <p:blipFill>
          <a:blip r:embed="rId2"/>
          <a:stretch>
            <a:fillRect/>
          </a:stretch>
        </p:blipFill>
        <p:spPr>
          <a:xfrm>
            <a:off x="380121" y="1901708"/>
            <a:ext cx="3447149" cy="2762835"/>
          </a:xfrm>
          <a:prstGeom prst="rect">
            <a:avLst/>
          </a:prstGeom>
        </p:spPr>
      </p:pic>
      <p:sp>
        <p:nvSpPr>
          <p:cNvPr id="8" name="Right Arrow 7"/>
          <p:cNvSpPr/>
          <p:nvPr/>
        </p:nvSpPr>
        <p:spPr>
          <a:xfrm>
            <a:off x="4098178" y="3026832"/>
            <a:ext cx="1082555" cy="804335"/>
          </a:xfrm>
          <a:prstGeom prst="rightArrow">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Screen Shot 2018-06-04 at 오전 12.16.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334" y="1902083"/>
            <a:ext cx="3431545" cy="2762460"/>
          </a:xfrm>
          <a:prstGeom prst="rect">
            <a:avLst/>
          </a:prstGeom>
          <a:effectLst/>
        </p:spPr>
      </p:pic>
      <p:sp>
        <p:nvSpPr>
          <p:cNvPr id="13" name="Content Placeholder 2"/>
          <p:cNvSpPr txBox="1">
            <a:spLocks/>
          </p:cNvSpPr>
          <p:nvPr/>
        </p:nvSpPr>
        <p:spPr>
          <a:xfrm>
            <a:off x="457200" y="5394937"/>
            <a:ext cx="8229600" cy="1193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sym typeface="Wingdings"/>
              </a:rPr>
              <a:t> </a:t>
            </a:r>
            <a:r>
              <a:rPr lang="en-US" sz="2000" dirty="0"/>
              <a:t>socially suppressed groups are actually against the socially superb groups,                      </a:t>
            </a:r>
            <a:r>
              <a:rPr lang="en-US" sz="100" dirty="0"/>
              <a:t>. </a:t>
            </a:r>
            <a:r>
              <a:rPr lang="en-US" sz="2000" dirty="0"/>
              <a:t>     and are willing to harm them in order to step up the social ladder</a:t>
            </a:r>
          </a:p>
        </p:txBody>
      </p:sp>
      <p:sp>
        <p:nvSpPr>
          <p:cNvPr id="15" name="TextBox 14">
            <a:extLst>
              <a:ext uri="{FF2B5EF4-FFF2-40B4-BE49-F238E27FC236}">
                <a16:creationId xmlns:a16="http://schemas.microsoft.com/office/drawing/2014/main" id="{CF81665A-9081-4C1D-97DB-9A8AF90FC255}"/>
              </a:ext>
            </a:extLst>
          </p:cNvPr>
          <p:cNvSpPr txBox="1"/>
          <p:nvPr/>
        </p:nvSpPr>
        <p:spPr>
          <a:xfrm>
            <a:off x="907971" y="4664543"/>
            <a:ext cx="2798766" cy="584775"/>
          </a:xfrm>
          <a:prstGeom prst="rect">
            <a:avLst/>
          </a:prstGeom>
          <a:noFill/>
        </p:spPr>
        <p:txBody>
          <a:bodyPr wrap="square" rtlCol="0">
            <a:spAutoFit/>
          </a:bodyPr>
          <a:lstStyle/>
          <a:p>
            <a:r>
              <a:rPr lang="en-US" sz="3200" dirty="0">
                <a:latin typeface="AlternateGothic2 BT" panose="020B0608020202050204" pitchFamily="34" charset="0"/>
              </a:rPr>
              <a:t>She is actually…</a:t>
            </a:r>
          </a:p>
        </p:txBody>
      </p:sp>
      <p:sp>
        <p:nvSpPr>
          <p:cNvPr id="16" name="TextBox 15">
            <a:extLst>
              <a:ext uri="{FF2B5EF4-FFF2-40B4-BE49-F238E27FC236}">
                <a16:creationId xmlns:a16="http://schemas.microsoft.com/office/drawing/2014/main" id="{D81D4B46-968C-4D64-AD74-A1AC81504F67}"/>
              </a:ext>
            </a:extLst>
          </p:cNvPr>
          <p:cNvSpPr txBox="1"/>
          <p:nvPr/>
        </p:nvSpPr>
        <p:spPr>
          <a:xfrm>
            <a:off x="5857224" y="4725355"/>
            <a:ext cx="2724646" cy="584775"/>
          </a:xfrm>
          <a:prstGeom prst="rect">
            <a:avLst/>
          </a:prstGeom>
          <a:noFill/>
        </p:spPr>
        <p:txBody>
          <a:bodyPr wrap="square" rtlCol="0">
            <a:spAutoFit/>
          </a:bodyPr>
          <a:lstStyle/>
          <a:p>
            <a:r>
              <a:rPr lang="en-US" sz="3200" dirty="0">
                <a:latin typeface="AlternateGothic2 BT" panose="020B0608020202050204" pitchFamily="34" charset="0"/>
              </a:rPr>
              <a:t>The ultimate villain</a:t>
            </a:r>
          </a:p>
        </p:txBody>
      </p:sp>
      <p:sp>
        <p:nvSpPr>
          <p:cNvPr id="17" name="Title 1">
            <a:extLst>
              <a:ext uri="{FF2B5EF4-FFF2-40B4-BE49-F238E27FC236}">
                <a16:creationId xmlns:a16="http://schemas.microsoft.com/office/drawing/2014/main" id="{7ADD308A-84D4-40E1-9857-5CC5D8153015}"/>
              </a:ext>
            </a:extLst>
          </p:cNvPr>
          <p:cNvSpPr txBox="1">
            <a:spLocks/>
          </p:cNvSpPr>
          <p:nvPr/>
        </p:nvSpPr>
        <p:spPr>
          <a:xfrm>
            <a:off x="-183630" y="451531"/>
            <a:ext cx="9462541" cy="1470025"/>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atin typeface="AlternateGothic2 BT" panose="020B0608020202050204" pitchFamily="34" charset="0"/>
                <a:cs typeface="Aharoni" panose="020B0604020202020204" pitchFamily="2" charset="-79"/>
              </a:rPr>
              <a:t>Identity </a:t>
            </a:r>
            <a:r>
              <a:rPr lang="en-US" dirty="0">
                <a:latin typeface="AlternateGothic2 BT" panose="020B0608020202050204" pitchFamily="34" charset="0"/>
                <a:cs typeface="Aharoni" panose="020B0604020202020204" pitchFamily="2" charset="-79"/>
              </a:rPr>
              <a:t>of </a:t>
            </a:r>
            <a:r>
              <a:rPr lang="en-US">
                <a:latin typeface="AlternateGothic2 BT" panose="020B0608020202050204" pitchFamily="34" charset="0"/>
                <a:cs typeface="Aharoni" panose="020B0604020202020204" pitchFamily="2" charset="-79"/>
              </a:rPr>
              <a:t>the Conspirer</a:t>
            </a:r>
            <a:endParaRPr lang="en-US" dirty="0">
              <a:latin typeface="AlternateGothic2 BT" panose="020B0608020202050204" pitchFamily="34" charset="0"/>
              <a:cs typeface="Aharoni" panose="020B0604020202020204" pitchFamily="2" charset="-79"/>
            </a:endParaRPr>
          </a:p>
        </p:txBody>
      </p:sp>
    </p:spTree>
    <p:extLst>
      <p:ext uri="{BB962C8B-B14F-4D97-AF65-F5344CB8AC3E}">
        <p14:creationId xmlns:p14="http://schemas.microsoft.com/office/powerpoint/2010/main" val="2158241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a:extLst>
              <a:ext uri="{FF2B5EF4-FFF2-40B4-BE49-F238E27FC236}">
                <a16:creationId xmlns:a16="http://schemas.microsoft.com/office/drawing/2014/main" id="{B08F51C8-77BD-4C1B-8423-FE3B42B4030F}"/>
              </a:ext>
            </a:extLst>
          </p:cNvPr>
          <p:cNvSpPr/>
          <p:nvPr/>
        </p:nvSpPr>
        <p:spPr>
          <a:xfrm>
            <a:off x="-269823" y="439528"/>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pic>
        <p:nvPicPr>
          <p:cNvPr id="6" name="Picture 5" descr="Screen Shot 2018-06-04 at 오전 12.23.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1555" y="1790166"/>
            <a:ext cx="5637609" cy="3060842"/>
          </a:xfrm>
          <a:prstGeom prst="rect">
            <a:avLst/>
          </a:prstGeom>
        </p:spPr>
      </p:pic>
      <p:sp>
        <p:nvSpPr>
          <p:cNvPr id="7" name="TextBox 6"/>
          <p:cNvSpPr txBox="1"/>
          <p:nvPr/>
        </p:nvSpPr>
        <p:spPr>
          <a:xfrm>
            <a:off x="2207943" y="4872772"/>
            <a:ext cx="5091261" cy="584775"/>
          </a:xfrm>
          <a:prstGeom prst="rect">
            <a:avLst/>
          </a:prstGeom>
          <a:noFill/>
        </p:spPr>
        <p:txBody>
          <a:bodyPr wrap="square" rtlCol="0">
            <a:spAutoFit/>
          </a:bodyPr>
          <a:lstStyle/>
          <a:p>
            <a:r>
              <a:rPr lang="en-US" sz="2800" dirty="0">
                <a:latin typeface="AlternateGothic2 BT" panose="020B0608020202050204" pitchFamily="34" charset="0"/>
              </a:rPr>
              <a:t>Jaguar that attacks Nick and </a:t>
            </a:r>
            <a:r>
              <a:rPr lang="en-US" sz="3200" dirty="0">
                <a:latin typeface="AlternateGothic2 BT" panose="020B0608020202050204" pitchFamily="34" charset="0"/>
              </a:rPr>
              <a:t>Judy</a:t>
            </a:r>
            <a:r>
              <a:rPr lang="en-US" sz="2800" dirty="0">
                <a:latin typeface="AlternateGothic2 BT" panose="020B0608020202050204" pitchFamily="34" charset="0"/>
              </a:rPr>
              <a:t> is black</a:t>
            </a:r>
          </a:p>
        </p:txBody>
      </p:sp>
      <p:sp>
        <p:nvSpPr>
          <p:cNvPr id="8" name="Content Placeholder 2"/>
          <p:cNvSpPr txBox="1">
            <a:spLocks/>
          </p:cNvSpPr>
          <p:nvPr/>
        </p:nvSpPr>
        <p:spPr>
          <a:xfrm>
            <a:off x="316089" y="5656753"/>
            <a:ext cx="8686800" cy="119380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000" dirty="0">
                <a:sym typeface="Wingdings"/>
              </a:rPr>
              <a:t> </a:t>
            </a:r>
            <a:r>
              <a:rPr lang="en-US" sz="2000" dirty="0"/>
              <a:t> latently associates black skin color with negative, dangerous characteristics</a:t>
            </a:r>
          </a:p>
        </p:txBody>
      </p:sp>
      <p:sp>
        <p:nvSpPr>
          <p:cNvPr id="9" name="Title 1">
            <a:extLst>
              <a:ext uri="{FF2B5EF4-FFF2-40B4-BE49-F238E27FC236}">
                <a16:creationId xmlns:a16="http://schemas.microsoft.com/office/drawing/2014/main" id="{6A3C623D-B008-4700-ABB4-434B4162E31C}"/>
              </a:ext>
            </a:extLst>
          </p:cNvPr>
          <p:cNvSpPr txBox="1">
            <a:spLocks/>
          </p:cNvSpPr>
          <p:nvPr/>
        </p:nvSpPr>
        <p:spPr>
          <a:xfrm>
            <a:off x="-183630" y="451531"/>
            <a:ext cx="9462541" cy="1470025"/>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lternateGothic2 BT" panose="020B0608020202050204" pitchFamily="34" charset="0"/>
                <a:cs typeface="Aharoni" panose="020B0604020202020204" pitchFamily="2" charset="-79"/>
              </a:rPr>
              <a:t>Black Panther</a:t>
            </a:r>
          </a:p>
        </p:txBody>
      </p:sp>
    </p:spTree>
    <p:extLst>
      <p:ext uri="{BB962C8B-B14F-4D97-AF65-F5344CB8AC3E}">
        <p14:creationId xmlns:p14="http://schemas.microsoft.com/office/powerpoint/2010/main" val="2078362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1000" b="-1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C67092C-01BC-40BF-8CC0-592C97CCF682}"/>
              </a:ext>
            </a:extLst>
          </p:cNvPr>
          <p:cNvSpPr txBox="1">
            <a:spLocks/>
          </p:cNvSpPr>
          <p:nvPr/>
        </p:nvSpPr>
        <p:spPr>
          <a:xfrm>
            <a:off x="-183630" y="2130425"/>
            <a:ext cx="9462541" cy="1470025"/>
          </a:xfrm>
          <a:prstGeom prst="rect">
            <a:avLst/>
          </a:prstGeom>
          <a:solidFill>
            <a:schemeClr val="bg1">
              <a:alpha val="70000"/>
            </a:schemeClr>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ko-KR" sz="4800" dirty="0">
                <a:solidFill>
                  <a:prstClr val="black"/>
                </a:solidFill>
                <a:latin typeface="AlternateGothic2 BT" panose="020B0608020202050204" pitchFamily="34" charset="0"/>
              </a:rPr>
              <a:t>Intentions of Directors &amp; Response</a:t>
            </a:r>
            <a:endParaRPr lang="ko-KR" altLang="en-US" sz="4800" dirty="0">
              <a:solidFill>
                <a:prstClr val="black"/>
              </a:solidFill>
              <a:latin typeface="AlternateGothic2 BT" panose="020B0608020202050204" pitchFamily="34" charset="0"/>
            </a:endParaRPr>
          </a:p>
        </p:txBody>
      </p:sp>
    </p:spTree>
    <p:extLst>
      <p:ext uri="{BB962C8B-B14F-4D97-AF65-F5344CB8AC3E}">
        <p14:creationId xmlns:p14="http://schemas.microsoft.com/office/powerpoint/2010/main" val="3890887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4000" b="-4000"/>
          </a:stretch>
        </a:blipFill>
        <a:effectLst/>
      </p:bgPr>
    </p:bg>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D000C957-D1C3-4505-B5AD-637FED221582}"/>
              </a:ext>
            </a:extLst>
          </p:cNvPr>
          <p:cNvSpPr/>
          <p:nvPr/>
        </p:nvSpPr>
        <p:spPr>
          <a:xfrm>
            <a:off x="-269823" y="439528"/>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pic>
        <p:nvPicPr>
          <p:cNvPr id="6" name="그림 5" descr="물, 수상스포츠, 수영이(가) 표시된 사진&#10;&#10;매우 높은 신뢰도로 생성된 설명">
            <a:extLst>
              <a:ext uri="{FF2B5EF4-FFF2-40B4-BE49-F238E27FC236}">
                <a16:creationId xmlns:a16="http://schemas.microsoft.com/office/drawing/2014/main" id="{EDBC85B5-97F3-4F7D-B6FA-1A1C325C3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528" y="2331550"/>
            <a:ext cx="2150406" cy="3186006"/>
          </a:xfrm>
          <a:prstGeom prst="rect">
            <a:avLst/>
          </a:prstGeom>
        </p:spPr>
      </p:pic>
      <p:pic>
        <p:nvPicPr>
          <p:cNvPr id="8" name="그림 7" descr="사람, 실외이(가) 표시된 사진&#10;&#10;높은 신뢰도로 생성된 설명">
            <a:extLst>
              <a:ext uri="{FF2B5EF4-FFF2-40B4-BE49-F238E27FC236}">
                <a16:creationId xmlns:a16="http://schemas.microsoft.com/office/drawing/2014/main" id="{1A0A204E-A21F-4492-B8CA-D6D09FDCE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710" y="2331549"/>
            <a:ext cx="2150407" cy="3199370"/>
          </a:xfrm>
          <a:prstGeom prst="rect">
            <a:avLst/>
          </a:prstGeom>
        </p:spPr>
      </p:pic>
      <p:pic>
        <p:nvPicPr>
          <p:cNvPr id="10" name="그림 9" descr="사람, 하늘, 장난감, 인형이(가) 표시된 사진&#10;&#10;매우 높은 신뢰도로 생성된 설명">
            <a:extLst>
              <a:ext uri="{FF2B5EF4-FFF2-40B4-BE49-F238E27FC236}">
                <a16:creationId xmlns:a16="http://schemas.microsoft.com/office/drawing/2014/main" id="{FE077779-118F-4A84-BE9D-38A4F74F5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1955" y="2331549"/>
            <a:ext cx="2194768" cy="3199370"/>
          </a:xfrm>
          <a:prstGeom prst="rect">
            <a:avLst/>
          </a:prstGeom>
        </p:spPr>
      </p:pic>
      <p:sp>
        <p:nvSpPr>
          <p:cNvPr id="13" name="Title 3">
            <a:extLst>
              <a:ext uri="{FF2B5EF4-FFF2-40B4-BE49-F238E27FC236}">
                <a16:creationId xmlns:a16="http://schemas.microsoft.com/office/drawing/2014/main" id="{B9DBF6DA-5C76-4029-9D7C-87FE41C6A3AD}"/>
              </a:ext>
            </a:extLst>
          </p:cNvPr>
          <p:cNvSpPr txBox="1">
            <a:spLocks/>
          </p:cNvSpPr>
          <p:nvPr/>
        </p:nvSpPr>
        <p:spPr>
          <a:xfrm>
            <a:off x="374754" y="1180187"/>
            <a:ext cx="8769246" cy="1143000"/>
          </a:xfrm>
          <a:prstGeom prst="rect">
            <a:avLst/>
          </a:prstGeom>
          <a:no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lternateGothic2 BT" panose="020B0608020202050204" pitchFamily="34" charset="0"/>
              </a:rPr>
              <a:t>Recent</a:t>
            </a:r>
            <a:r>
              <a:rPr lang="ko-KR" altLang="en-US" dirty="0">
                <a:latin typeface="AlternateGothic2 BT" panose="020B0608020202050204" pitchFamily="34" charset="0"/>
              </a:rPr>
              <a:t> </a:t>
            </a:r>
            <a:r>
              <a:rPr lang="en-US" altLang="ko-KR" dirty="0">
                <a:latin typeface="AlternateGothic2 BT" panose="020B0608020202050204" pitchFamily="34" charset="0"/>
              </a:rPr>
              <a:t>Films by Disney Dealing Social Issues</a:t>
            </a:r>
            <a:endParaRPr lang="en-US" dirty="0">
              <a:latin typeface="AlternateGothic2 BT" panose="020B0608020202050204" pitchFamily="34" charset="0"/>
            </a:endParaRPr>
          </a:p>
        </p:txBody>
      </p:sp>
    </p:spTree>
    <p:extLst>
      <p:ext uri="{BB962C8B-B14F-4D97-AF65-F5344CB8AC3E}">
        <p14:creationId xmlns:p14="http://schemas.microsoft.com/office/powerpoint/2010/main" val="32952216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1000" b="-1000"/>
          </a:stretch>
        </a:blipFill>
        <a:effectLst/>
      </p:bgPr>
    </p:bg>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5ED76151-42D0-440F-8217-FBB0AC5134F9}"/>
              </a:ext>
            </a:extLst>
          </p:cNvPr>
          <p:cNvSpPr/>
          <p:nvPr/>
        </p:nvSpPr>
        <p:spPr>
          <a:xfrm>
            <a:off x="-269823" y="439528"/>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 name="Title 1"/>
          <p:cNvSpPr>
            <a:spLocks noGrp="1"/>
          </p:cNvSpPr>
          <p:nvPr>
            <p:ph type="title"/>
          </p:nvPr>
        </p:nvSpPr>
        <p:spPr>
          <a:xfrm>
            <a:off x="457200" y="319608"/>
            <a:ext cx="8229600" cy="1143000"/>
          </a:xfrm>
        </p:spPr>
        <p:txBody>
          <a:bodyPr/>
          <a:lstStyle/>
          <a:p>
            <a:r>
              <a:rPr lang="en-US" dirty="0">
                <a:latin typeface="AlternateGothic2 BT" panose="020B0608020202050204" pitchFamily="34" charset="0"/>
              </a:rPr>
              <a:t>Directors’ Intentions</a:t>
            </a:r>
          </a:p>
        </p:txBody>
      </p:sp>
      <p:sp>
        <p:nvSpPr>
          <p:cNvPr id="3" name="Content Placeholder 2"/>
          <p:cNvSpPr>
            <a:spLocks noGrp="1"/>
          </p:cNvSpPr>
          <p:nvPr>
            <p:ph idx="1"/>
          </p:nvPr>
        </p:nvSpPr>
        <p:spPr>
          <a:xfrm>
            <a:off x="457200" y="1217637"/>
            <a:ext cx="8229600" cy="4525963"/>
          </a:xfrm>
        </p:spPr>
        <p:txBody>
          <a:bodyPr>
            <a:normAutofit/>
          </a:bodyPr>
          <a:lstStyle/>
          <a:p>
            <a:r>
              <a:rPr lang="en-US" sz="3000" dirty="0">
                <a:latin typeface="AlternateGothic2 BT" panose="020B0608020202050204" pitchFamily="34" charset="0"/>
              </a:rPr>
              <a:t>Byron Howard and Rich Moore</a:t>
            </a:r>
          </a:p>
          <a:p>
            <a:r>
              <a:rPr lang="en-US" sz="3000" dirty="0">
                <a:latin typeface="AlternateGothic2 BT" panose="020B0608020202050204" pitchFamily="34" charset="0"/>
              </a:rPr>
              <a:t>An anecdote: trip to Kenya </a:t>
            </a:r>
            <a:r>
              <a:rPr lang="en-US" sz="2000" dirty="0">
                <a:latin typeface="AlternateGothic2 BT" panose="020B0608020202050204" pitchFamily="34" charset="0"/>
              </a:rPr>
              <a:t>(</a:t>
            </a:r>
            <a:r>
              <a:rPr lang="en-US" sz="2000" dirty="0" err="1">
                <a:latin typeface="AlternateGothic2 BT" panose="020B0608020202050204" pitchFamily="34" charset="0"/>
              </a:rPr>
              <a:t>Guerrasio</a:t>
            </a:r>
            <a:r>
              <a:rPr lang="en-US" sz="2000" dirty="0">
                <a:latin typeface="AlternateGothic2 BT" panose="020B0608020202050204" pitchFamily="34" charset="0"/>
              </a:rPr>
              <a:t>, 2017)</a:t>
            </a:r>
          </a:p>
          <a:p>
            <a:r>
              <a:rPr lang="en-US" sz="3000" dirty="0">
                <a:latin typeface="AlternateGothic2 BT" panose="020B0608020202050204" pitchFamily="34" charset="0"/>
              </a:rPr>
              <a:t>Injustice, discrimination, and racism </a:t>
            </a:r>
            <a:r>
              <a:rPr lang="en-US" sz="2000" dirty="0">
                <a:latin typeface="AlternateGothic2 BT" panose="020B0608020202050204" pitchFamily="34" charset="0"/>
              </a:rPr>
              <a:t>(Riley, 2017)</a:t>
            </a:r>
          </a:p>
          <a:p>
            <a:r>
              <a:rPr lang="en-US" sz="3000" dirty="0">
                <a:latin typeface="AlternateGothic2 BT" panose="020B0608020202050204" pitchFamily="34" charset="0"/>
              </a:rPr>
              <a:t>Major changes in production process </a:t>
            </a:r>
            <a:r>
              <a:rPr lang="en-US" sz="2000" dirty="0">
                <a:latin typeface="AlternateGothic2 BT" panose="020B0608020202050204" pitchFamily="34" charset="0"/>
              </a:rPr>
              <a:t>(</a:t>
            </a:r>
            <a:r>
              <a:rPr lang="en-US" sz="2000" dirty="0" err="1">
                <a:latin typeface="AlternateGothic2 BT" panose="020B0608020202050204" pitchFamily="34" charset="0"/>
              </a:rPr>
              <a:t>Sciretta</a:t>
            </a:r>
            <a:r>
              <a:rPr lang="en-US" sz="2000" dirty="0">
                <a:latin typeface="AlternateGothic2 BT" panose="020B0608020202050204" pitchFamily="34" charset="0"/>
              </a:rPr>
              <a:t>, 2016)</a:t>
            </a:r>
          </a:p>
          <a:p>
            <a:endParaRPr lang="en-US" sz="3000" dirty="0"/>
          </a:p>
        </p:txBody>
      </p:sp>
      <p:pic>
        <p:nvPicPr>
          <p:cNvPr id="4" name="Picture 3" descr="587e72bcf10a9a273f8b6115-960-72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380" y="3760865"/>
            <a:ext cx="3025758" cy="2269319"/>
          </a:xfrm>
          <a:prstGeom prst="rect">
            <a:avLst/>
          </a:prstGeom>
        </p:spPr>
      </p:pic>
      <p:grpSp>
        <p:nvGrpSpPr>
          <p:cNvPr id="12" name="Group 11"/>
          <p:cNvGrpSpPr/>
          <p:nvPr/>
        </p:nvGrpSpPr>
        <p:grpSpPr>
          <a:xfrm>
            <a:off x="5141888" y="3478902"/>
            <a:ext cx="3843757" cy="1456816"/>
            <a:chOff x="0" y="3299733"/>
            <a:chExt cx="5964621" cy="2260641"/>
          </a:xfrm>
        </p:grpSpPr>
        <p:pic>
          <p:nvPicPr>
            <p:cNvPr id="7" name="Picture 6" descr="Bolt_ver2.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299733"/>
              <a:ext cx="1524697" cy="2169284"/>
            </a:xfrm>
            <a:prstGeom prst="rect">
              <a:avLst/>
            </a:prstGeom>
          </p:spPr>
        </p:pic>
        <p:pic>
          <p:nvPicPr>
            <p:cNvPr id="9" name="Picture 8" descr="Tangled_poster.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4697" y="3301906"/>
              <a:ext cx="1463137" cy="2169284"/>
            </a:xfrm>
            <a:prstGeom prst="rect">
              <a:avLst/>
            </a:prstGeom>
          </p:spPr>
        </p:pic>
        <p:pic>
          <p:nvPicPr>
            <p:cNvPr id="10" name="Picture 9" descr="LiloandStitchmovieposter.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7834" y="3301906"/>
              <a:ext cx="1513538" cy="2167111"/>
            </a:xfrm>
            <a:prstGeom prst="rect">
              <a:avLst/>
            </a:prstGeom>
          </p:spPr>
        </p:pic>
        <p:pic>
          <p:nvPicPr>
            <p:cNvPr id="11" name="Picture 10" descr="Brother_Bear_Poster.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4437354" y="3301906"/>
              <a:ext cx="1527267" cy="2258468"/>
            </a:xfrm>
            <a:prstGeom prst="rect">
              <a:avLst/>
            </a:prstGeom>
          </p:spPr>
        </p:pic>
      </p:grpSp>
      <p:grpSp>
        <p:nvGrpSpPr>
          <p:cNvPr id="19" name="Group 18"/>
          <p:cNvGrpSpPr/>
          <p:nvPr/>
        </p:nvGrpSpPr>
        <p:grpSpPr>
          <a:xfrm>
            <a:off x="3929664" y="5020025"/>
            <a:ext cx="4795673" cy="1119231"/>
            <a:chOff x="812086" y="2658255"/>
            <a:chExt cx="8179621" cy="1908989"/>
          </a:xfrm>
        </p:grpSpPr>
        <p:pic>
          <p:nvPicPr>
            <p:cNvPr id="14" name="Picture 13" descr="Wreckitralphposter.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03432" y="2658255"/>
              <a:ext cx="1288275" cy="1908989"/>
            </a:xfrm>
            <a:prstGeom prst="rect">
              <a:avLst/>
            </a:prstGeom>
          </p:spPr>
        </p:pic>
        <p:grpSp>
          <p:nvGrpSpPr>
            <p:cNvPr id="18" name="Group 17"/>
            <p:cNvGrpSpPr/>
            <p:nvPr/>
          </p:nvGrpSpPr>
          <p:grpSpPr>
            <a:xfrm>
              <a:off x="812086" y="2658255"/>
              <a:ext cx="6832313" cy="1908989"/>
              <a:chOff x="812086" y="2658255"/>
              <a:chExt cx="6832313" cy="1908989"/>
            </a:xfrm>
          </p:grpSpPr>
          <p:pic>
            <p:nvPicPr>
              <p:cNvPr id="15" name="Picture 14" descr="The_Critic_Famil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03214" y="2658255"/>
                <a:ext cx="2512309" cy="1880180"/>
              </a:xfrm>
              <a:prstGeom prst="rect">
                <a:avLst/>
              </a:prstGeom>
            </p:spPr>
          </p:pic>
          <p:pic>
            <p:nvPicPr>
              <p:cNvPr id="16" name="Picture 15" descr="Simpsons_FamilyPictur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075384" y="2723066"/>
                <a:ext cx="1569015" cy="1844178"/>
              </a:xfrm>
              <a:prstGeom prst="rect">
                <a:avLst/>
              </a:prstGeom>
            </p:spPr>
          </p:pic>
          <p:pic>
            <p:nvPicPr>
              <p:cNvPr id="17" name="Picture 16" descr="futurama-couverture-1080x65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2086" y="2752941"/>
                <a:ext cx="2766468" cy="1685496"/>
              </a:xfrm>
              <a:prstGeom prst="rect">
                <a:avLst/>
              </a:prstGeom>
            </p:spPr>
          </p:pic>
        </p:grpSp>
      </p:grpSp>
      <p:grpSp>
        <p:nvGrpSpPr>
          <p:cNvPr id="20" name="Group 19"/>
          <p:cNvGrpSpPr/>
          <p:nvPr/>
        </p:nvGrpSpPr>
        <p:grpSpPr>
          <a:xfrm>
            <a:off x="611602" y="3574377"/>
            <a:ext cx="8113735" cy="2489360"/>
            <a:chOff x="568380" y="1883173"/>
            <a:chExt cx="8113735" cy="2489360"/>
          </a:xfrm>
        </p:grpSpPr>
        <p:pic>
          <p:nvPicPr>
            <p:cNvPr id="8" name="Picture 7" descr="Tame_Collar_artwork.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8380" y="1883173"/>
              <a:ext cx="3472464" cy="2489360"/>
            </a:xfrm>
            <a:prstGeom prst="rect">
              <a:avLst/>
            </a:prstGeom>
          </p:spPr>
        </p:pic>
        <p:pic>
          <p:nvPicPr>
            <p:cNvPr id="13" name="Picture 12" descr="maxresdefault.jpg"/>
            <p:cNvPicPr>
              <a:picLocks noChangeAspect="1"/>
            </p:cNvPicPr>
            <p:nvPr/>
          </p:nvPicPr>
          <p:blipFill rotWithShape="1">
            <a:blip r:embed="rId14">
              <a:extLst>
                <a:ext uri="{28A0092B-C50C-407E-A947-70E740481C1C}">
                  <a14:useLocalDpi xmlns:a14="http://schemas.microsoft.com/office/drawing/2010/main" val="0"/>
                </a:ext>
              </a:extLst>
            </a:blip>
            <a:srcRect t="12607" b="12754"/>
            <a:stretch/>
          </p:blipFill>
          <p:spPr>
            <a:xfrm>
              <a:off x="4570950" y="2058936"/>
              <a:ext cx="4111165" cy="1726064"/>
            </a:xfrm>
            <a:prstGeom prst="rect">
              <a:avLst/>
            </a:prstGeom>
          </p:spPr>
        </p:pic>
      </p:grpSp>
    </p:spTree>
    <p:extLst>
      <p:ext uri="{BB962C8B-B14F-4D97-AF65-F5344CB8AC3E}">
        <p14:creationId xmlns:p14="http://schemas.microsoft.com/office/powerpoint/2010/main" val="2381771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xit" presetSubtype="10" fill="hold" nodeType="clickEffect">
                                  <p:stCondLst>
                                    <p:cond delay="0"/>
                                  </p:stCondLst>
                                  <p:childTnLst>
                                    <p:animEffect transition="out" filter="blinds(horizontal)">
                                      <p:cBhvr>
                                        <p:cTn id="30" dur="500"/>
                                        <p:tgtEl>
                                          <p:spTgt spid="4"/>
                                        </p:tgtEl>
                                      </p:cBhvr>
                                    </p:animEffect>
                                    <p:set>
                                      <p:cBhvr>
                                        <p:cTn id="31" dur="1" fill="hold">
                                          <p:stCondLst>
                                            <p:cond delay="499"/>
                                          </p:stCondLst>
                                        </p:cTn>
                                        <p:tgtEl>
                                          <p:spTgt spid="4"/>
                                        </p:tgtEl>
                                        <p:attrNameLst>
                                          <p:attrName>style.visibility</p:attrName>
                                        </p:attrNameLst>
                                      </p:cBhvr>
                                      <p:to>
                                        <p:strVal val="hidden"/>
                                      </p:to>
                                    </p:set>
                                  </p:childTnLst>
                                </p:cTn>
                              </p:par>
                              <p:par>
                                <p:cTn id="32" presetID="3" presetClass="exit" presetSubtype="10" fill="hold" nodeType="withEffect">
                                  <p:stCondLst>
                                    <p:cond delay="0"/>
                                  </p:stCondLst>
                                  <p:childTnLst>
                                    <p:animEffect transition="out" filter="blinds(horizontal)">
                                      <p:cBhvr>
                                        <p:cTn id="33" dur="500"/>
                                        <p:tgtEl>
                                          <p:spTgt spid="12"/>
                                        </p:tgtEl>
                                      </p:cBhvr>
                                    </p:animEffect>
                                    <p:set>
                                      <p:cBhvr>
                                        <p:cTn id="34" dur="1" fill="hold">
                                          <p:stCondLst>
                                            <p:cond delay="499"/>
                                          </p:stCondLst>
                                        </p:cTn>
                                        <p:tgtEl>
                                          <p:spTgt spid="12"/>
                                        </p:tgtEl>
                                        <p:attrNameLst>
                                          <p:attrName>style.visibility</p:attrName>
                                        </p:attrNameLst>
                                      </p:cBhvr>
                                      <p:to>
                                        <p:strVal val="hidden"/>
                                      </p:to>
                                    </p:set>
                                  </p:childTnLst>
                                </p:cTn>
                              </p:par>
                              <p:par>
                                <p:cTn id="35" presetID="3" presetClass="exit" presetSubtype="10" fill="hold" nodeType="withEffect">
                                  <p:stCondLst>
                                    <p:cond delay="0"/>
                                  </p:stCondLst>
                                  <p:childTnLst>
                                    <p:animEffect transition="out" filter="blinds(horizontal)">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84000"/>
            <a:lum/>
          </a:blip>
          <a:srcRect/>
          <a:stretch>
            <a:fillRect t="-1000" b="-1000"/>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56F5687D-63D4-4CD9-B7BE-7D80E8C12235}"/>
              </a:ext>
            </a:extLst>
          </p:cNvPr>
          <p:cNvSpPr/>
          <p:nvPr/>
        </p:nvSpPr>
        <p:spPr>
          <a:xfrm>
            <a:off x="-269823" y="439528"/>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 name="Title 1"/>
          <p:cNvSpPr>
            <a:spLocks noGrp="1"/>
          </p:cNvSpPr>
          <p:nvPr>
            <p:ph type="title"/>
          </p:nvPr>
        </p:nvSpPr>
        <p:spPr>
          <a:xfrm>
            <a:off x="457200" y="1069115"/>
            <a:ext cx="8229600" cy="1143000"/>
          </a:xfrm>
        </p:spPr>
        <p:txBody>
          <a:bodyPr/>
          <a:lstStyle/>
          <a:p>
            <a:r>
              <a:rPr lang="en-US" dirty="0">
                <a:latin typeface="AlternateGothic2 BT" panose="020B0608020202050204" pitchFamily="34" charset="0"/>
              </a:rPr>
              <a:t>Critical Response </a:t>
            </a:r>
          </a:p>
        </p:txBody>
      </p:sp>
      <p:sp>
        <p:nvSpPr>
          <p:cNvPr id="3" name="Content Placeholder 2"/>
          <p:cNvSpPr>
            <a:spLocks noGrp="1"/>
          </p:cNvSpPr>
          <p:nvPr>
            <p:ph idx="1"/>
          </p:nvPr>
        </p:nvSpPr>
        <p:spPr>
          <a:xfrm>
            <a:off x="457200" y="2106334"/>
            <a:ext cx="8229600" cy="1986513"/>
          </a:xfrm>
        </p:spPr>
        <p:txBody>
          <a:bodyPr>
            <a:normAutofit/>
          </a:bodyPr>
          <a:lstStyle/>
          <a:p>
            <a:r>
              <a:rPr lang="en-US" sz="3000" dirty="0">
                <a:latin typeface="AlternateGothic2 BT" panose="020B0608020202050204" pitchFamily="34" charset="0"/>
              </a:rPr>
              <a:t>Overall positive</a:t>
            </a:r>
          </a:p>
          <a:p>
            <a:r>
              <a:rPr lang="en-US" sz="2800" dirty="0">
                <a:latin typeface="AlternateGothic2 BT" panose="020B0608020202050204" pitchFamily="34" charset="0"/>
              </a:rPr>
              <a:t>Thought-provoking, subversive, and compelling with its timely message </a:t>
            </a:r>
            <a:r>
              <a:rPr lang="en-US" sz="2000" dirty="0">
                <a:latin typeface="AlternateGothic2 BT" panose="020B0608020202050204" pitchFamily="34" charset="0"/>
              </a:rPr>
              <a:t>(</a:t>
            </a:r>
            <a:r>
              <a:rPr lang="en-US" sz="2000" dirty="0" err="1">
                <a:latin typeface="AlternateGothic2 BT" panose="020B0608020202050204" pitchFamily="34" charset="0"/>
              </a:rPr>
              <a:t>Genzlinger</a:t>
            </a:r>
            <a:r>
              <a:rPr lang="en-US" sz="2000" dirty="0">
                <a:latin typeface="AlternateGothic2 BT" panose="020B0608020202050204" pitchFamily="34" charset="0"/>
              </a:rPr>
              <a:t>, 2016) (Travers, 2016)</a:t>
            </a:r>
          </a:p>
        </p:txBody>
      </p:sp>
      <p:grpSp>
        <p:nvGrpSpPr>
          <p:cNvPr id="10" name="그룹 9">
            <a:extLst>
              <a:ext uri="{FF2B5EF4-FFF2-40B4-BE49-F238E27FC236}">
                <a16:creationId xmlns:a16="http://schemas.microsoft.com/office/drawing/2014/main" id="{DF1BFF04-4298-4161-8749-254084A6C43D}"/>
              </a:ext>
            </a:extLst>
          </p:cNvPr>
          <p:cNvGrpSpPr/>
          <p:nvPr/>
        </p:nvGrpSpPr>
        <p:grpSpPr>
          <a:xfrm>
            <a:off x="-1137815" y="3762132"/>
            <a:ext cx="6099111" cy="2512056"/>
            <a:chOff x="-1137815" y="3762132"/>
            <a:chExt cx="6099111" cy="2512056"/>
          </a:xfrm>
        </p:grpSpPr>
        <p:pic>
          <p:nvPicPr>
            <p:cNvPr id="6" name="Picture 5" descr="스크린샷 2018-06-06 오후 10.24.5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642" y="3762132"/>
              <a:ext cx="1854198" cy="2165081"/>
            </a:xfrm>
            <a:prstGeom prst="rect">
              <a:avLst/>
            </a:prstGeom>
          </p:spPr>
        </p:pic>
        <p:sp>
          <p:nvSpPr>
            <p:cNvPr id="8" name="Title 1">
              <a:extLst>
                <a:ext uri="{FF2B5EF4-FFF2-40B4-BE49-F238E27FC236}">
                  <a16:creationId xmlns:a16="http://schemas.microsoft.com/office/drawing/2014/main" id="{85F2EC1B-0204-458D-AAF1-BB11BB39CD79}"/>
                </a:ext>
              </a:extLst>
            </p:cNvPr>
            <p:cNvSpPr txBox="1">
              <a:spLocks/>
            </p:cNvSpPr>
            <p:nvPr/>
          </p:nvSpPr>
          <p:spPr>
            <a:xfrm>
              <a:off x="-1137815" y="5927213"/>
              <a:ext cx="6099111" cy="346975"/>
            </a:xfrm>
            <a:prstGeom prst="rect">
              <a:avLst/>
            </a:prstGeom>
          </p:spPr>
          <p:txBody>
            <a:bodyPr vert="horz" lIns="91440" tIns="45720" rIns="91440" bIns="45720" rtlCol="0" anchor="ctr">
              <a:normAutofit fontScale="4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lternateGothic2 BT" panose="020B0608020202050204" pitchFamily="34" charset="0"/>
                </a:rPr>
                <a:t>(Rottentomatoes.com, 2018)</a:t>
              </a:r>
            </a:p>
          </p:txBody>
        </p:sp>
      </p:grpSp>
      <p:grpSp>
        <p:nvGrpSpPr>
          <p:cNvPr id="4" name="그룹 3">
            <a:extLst>
              <a:ext uri="{FF2B5EF4-FFF2-40B4-BE49-F238E27FC236}">
                <a16:creationId xmlns:a16="http://schemas.microsoft.com/office/drawing/2014/main" id="{B37CE115-A565-4E15-A725-3C3E932316F6}"/>
              </a:ext>
            </a:extLst>
          </p:cNvPr>
          <p:cNvGrpSpPr/>
          <p:nvPr/>
        </p:nvGrpSpPr>
        <p:grpSpPr>
          <a:xfrm>
            <a:off x="2809156" y="3961740"/>
            <a:ext cx="6099111" cy="1856113"/>
            <a:chOff x="2809156" y="3961740"/>
            <a:chExt cx="6099111" cy="1856113"/>
          </a:xfrm>
        </p:grpSpPr>
        <p:pic>
          <p:nvPicPr>
            <p:cNvPr id="5" name="Picture 4" descr="스크린샷 2018-06-06 오후 10.24.4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965" y="3961740"/>
              <a:ext cx="5445494" cy="1501328"/>
            </a:xfrm>
            <a:prstGeom prst="rect">
              <a:avLst/>
            </a:prstGeom>
          </p:spPr>
        </p:pic>
        <p:sp>
          <p:nvSpPr>
            <p:cNvPr id="9" name="Title 1">
              <a:extLst>
                <a:ext uri="{FF2B5EF4-FFF2-40B4-BE49-F238E27FC236}">
                  <a16:creationId xmlns:a16="http://schemas.microsoft.com/office/drawing/2014/main" id="{27CB389F-8B5F-4002-A983-45DA7DB7CA12}"/>
                </a:ext>
              </a:extLst>
            </p:cNvPr>
            <p:cNvSpPr txBox="1">
              <a:spLocks/>
            </p:cNvSpPr>
            <p:nvPr/>
          </p:nvSpPr>
          <p:spPr>
            <a:xfrm>
              <a:off x="2809156" y="5470878"/>
              <a:ext cx="6099111" cy="346975"/>
            </a:xfrm>
            <a:prstGeom prst="rect">
              <a:avLst/>
            </a:prstGeom>
          </p:spPr>
          <p:txBody>
            <a:bodyPr vert="horz" lIns="91440" tIns="45720" rIns="91440" bIns="45720" rtlCol="0" anchor="ctr">
              <a:normAutofit fontScale="4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lternateGothic2 BT" panose="020B0608020202050204" pitchFamily="34" charset="0"/>
                </a:rPr>
                <a:t>(</a:t>
              </a:r>
              <a:r>
                <a:rPr lang="en-US" dirty="0" err="1">
                  <a:latin typeface="AlternateGothic2 BT" panose="020B0608020202050204" pitchFamily="34" charset="0"/>
                </a:rPr>
                <a:t>Daum</a:t>
              </a:r>
              <a:r>
                <a:rPr lang="en-US" dirty="0">
                  <a:latin typeface="AlternateGothic2 BT" panose="020B0608020202050204" pitchFamily="34" charset="0"/>
                </a:rPr>
                <a:t> movies, 2018)</a:t>
              </a:r>
            </a:p>
          </p:txBody>
        </p:sp>
      </p:grpSp>
    </p:spTree>
    <p:extLst>
      <p:ext uri="{BB962C8B-B14F-4D97-AF65-F5344CB8AC3E}">
        <p14:creationId xmlns:p14="http://schemas.microsoft.com/office/powerpoint/2010/main" val="349382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l="-1000" r="-1000"/>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C346334-C617-41F4-AB12-3791E969C246}"/>
              </a:ext>
            </a:extLst>
          </p:cNvPr>
          <p:cNvSpPr txBox="1">
            <a:spLocks/>
          </p:cNvSpPr>
          <p:nvPr/>
        </p:nvSpPr>
        <p:spPr>
          <a:xfrm>
            <a:off x="-183630" y="2130425"/>
            <a:ext cx="9462541" cy="1470025"/>
          </a:xfrm>
          <a:prstGeom prst="rect">
            <a:avLst/>
          </a:prstGeom>
          <a:solidFill>
            <a:schemeClr val="bg1">
              <a:alpha val="70000"/>
            </a:schemeClr>
          </a:solidFill>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ltLang="ko-KR" sz="4800" dirty="0">
                <a:solidFill>
                  <a:prstClr val="black"/>
                </a:solidFill>
                <a:latin typeface="AlternateGothic2 BT" panose="020B0608020202050204" pitchFamily="34" charset="0"/>
              </a:rPr>
              <a:t>Conclusion</a:t>
            </a:r>
            <a:endParaRPr lang="ko-KR" altLang="en-US" sz="4800" dirty="0">
              <a:solidFill>
                <a:prstClr val="black"/>
              </a:solidFill>
              <a:latin typeface="AlternateGothic2 BT" panose="020B0608020202050204" pitchFamily="34" charset="0"/>
            </a:endParaRPr>
          </a:p>
        </p:txBody>
      </p:sp>
    </p:spTree>
    <p:extLst>
      <p:ext uri="{BB962C8B-B14F-4D97-AF65-F5344CB8AC3E}">
        <p14:creationId xmlns:p14="http://schemas.microsoft.com/office/powerpoint/2010/main" val="1846784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l="-1000" r="-1000"/>
          </a:stretch>
        </a:blipFill>
        <a:effectLst/>
      </p:bgPr>
    </p:bg>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14BF075B-E251-4187-8B58-258C94BE81BD}"/>
              </a:ext>
            </a:extLst>
          </p:cNvPr>
          <p:cNvSpPr/>
          <p:nvPr/>
        </p:nvSpPr>
        <p:spPr>
          <a:xfrm>
            <a:off x="-269823" y="439528"/>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 name="Title 1">
            <a:extLst>
              <a:ext uri="{FF2B5EF4-FFF2-40B4-BE49-F238E27FC236}">
                <a16:creationId xmlns:a16="http://schemas.microsoft.com/office/drawing/2014/main" id="{5F9EE837-1B06-4CF7-888D-6A87B1514604}"/>
              </a:ext>
            </a:extLst>
          </p:cNvPr>
          <p:cNvSpPr>
            <a:spLocks noGrp="1"/>
          </p:cNvSpPr>
          <p:nvPr>
            <p:ph type="title"/>
          </p:nvPr>
        </p:nvSpPr>
        <p:spPr>
          <a:xfrm>
            <a:off x="457200" y="442014"/>
            <a:ext cx="8229600" cy="1143000"/>
          </a:xfrm>
        </p:spPr>
        <p:txBody>
          <a:bodyPr/>
          <a:lstStyle/>
          <a:p>
            <a:r>
              <a:rPr lang="en-US" dirty="0">
                <a:latin typeface="AlternateGothic2 BT" panose="020B0608020202050204" pitchFamily="34" charset="0"/>
              </a:rPr>
              <a:t>Works Cited &amp; Referred</a:t>
            </a:r>
          </a:p>
        </p:txBody>
      </p:sp>
      <p:sp>
        <p:nvSpPr>
          <p:cNvPr id="3" name="Content Placeholder 2">
            <a:extLst>
              <a:ext uri="{FF2B5EF4-FFF2-40B4-BE49-F238E27FC236}">
                <a16:creationId xmlns:a16="http://schemas.microsoft.com/office/drawing/2014/main" id="{75D89188-1905-42E8-8131-A9B9E1E2BBCF}"/>
              </a:ext>
            </a:extLst>
          </p:cNvPr>
          <p:cNvSpPr>
            <a:spLocks noGrp="1"/>
          </p:cNvSpPr>
          <p:nvPr>
            <p:ph idx="1"/>
          </p:nvPr>
        </p:nvSpPr>
        <p:spPr>
          <a:xfrm>
            <a:off x="457200" y="1587571"/>
            <a:ext cx="8229600" cy="4525963"/>
          </a:xfrm>
        </p:spPr>
        <p:txBody>
          <a:bodyPr>
            <a:noAutofit/>
          </a:bodyPr>
          <a:lstStyle/>
          <a:p>
            <a:r>
              <a:rPr lang="en-US" sz="1300" dirty="0" err="1"/>
              <a:t>Daum</a:t>
            </a:r>
            <a:r>
              <a:rPr lang="en-US" sz="1300" dirty="0"/>
              <a:t> </a:t>
            </a:r>
            <a:r>
              <a:rPr lang="ko-KR" altLang="en-US" sz="1300" dirty="0"/>
              <a:t>영화</a:t>
            </a:r>
            <a:r>
              <a:rPr lang="en-US" sz="1300" dirty="0"/>
              <a:t>. (2018). </a:t>
            </a:r>
            <a:r>
              <a:rPr lang="en-US" sz="1300" i="1" dirty="0" err="1"/>
              <a:t>Daum</a:t>
            </a:r>
            <a:r>
              <a:rPr lang="ko-KR" altLang="en-US" sz="1300" i="1" dirty="0"/>
              <a:t>영화</a:t>
            </a:r>
            <a:r>
              <a:rPr lang="en-US" sz="1300" i="1" dirty="0"/>
              <a:t> &lt;</a:t>
            </a:r>
            <a:r>
              <a:rPr lang="ko-KR" altLang="en-US" sz="1300" i="1" dirty="0"/>
              <a:t>주토피아</a:t>
            </a:r>
            <a:r>
              <a:rPr lang="en-US" sz="1300" i="1" dirty="0"/>
              <a:t>&gt;</a:t>
            </a:r>
            <a:r>
              <a:rPr lang="en-US" sz="1300" dirty="0"/>
              <a:t>. [online] Available at: http://</a:t>
            </a:r>
            <a:r>
              <a:rPr lang="en-US" sz="1300" dirty="0" err="1"/>
              <a:t>movie.daum.net</a:t>
            </a:r>
            <a:r>
              <a:rPr lang="en-US" sz="1300" dirty="0"/>
              <a:t>/</a:t>
            </a:r>
            <a:r>
              <a:rPr lang="en-US" sz="1300" dirty="0" err="1"/>
              <a:t>moviedb</a:t>
            </a:r>
            <a:r>
              <a:rPr lang="en-US" sz="1300" dirty="0"/>
              <a:t>/</a:t>
            </a:r>
            <a:r>
              <a:rPr lang="en-US" sz="1300" dirty="0" err="1"/>
              <a:t>grade?movieId</a:t>
            </a:r>
            <a:r>
              <a:rPr lang="en-US" sz="1300" dirty="0"/>
              <a:t>=89720 [Accessed 4 Jun. 2018].</a:t>
            </a:r>
            <a:endParaRPr lang="ko-KR" altLang="en-US" sz="1300" dirty="0"/>
          </a:p>
          <a:p>
            <a:r>
              <a:rPr lang="en-US" sz="1300" dirty="0" err="1"/>
              <a:t>Genzlinger</a:t>
            </a:r>
            <a:r>
              <a:rPr lang="en-US" sz="1300" dirty="0"/>
              <a:t>, N. (2016). </a:t>
            </a:r>
            <a:r>
              <a:rPr lang="en-US" sz="1300" i="1" dirty="0"/>
              <a:t>Review: In ‘</a:t>
            </a:r>
            <a:r>
              <a:rPr lang="en-US" sz="1300" i="1" dirty="0" err="1"/>
              <a:t>Zootopia</a:t>
            </a:r>
            <a:r>
              <a:rPr lang="en-US" sz="1300" i="1" dirty="0"/>
              <a:t>,’ an Intrepid Bunny Chases Her Dreams</a:t>
            </a:r>
            <a:r>
              <a:rPr lang="en-US" sz="1300" dirty="0"/>
              <a:t>. [online] </a:t>
            </a:r>
            <a:r>
              <a:rPr lang="en-US" sz="1300" dirty="0" err="1"/>
              <a:t>Nytimes.com</a:t>
            </a:r>
            <a:r>
              <a:rPr lang="en-US" sz="1300" dirty="0"/>
              <a:t>. Available at: https://www.nytimes.com/2016/03/04/movies/zootopia-review.html [Accessed 5 Jun. 2018]</a:t>
            </a:r>
            <a:endParaRPr lang="ko-KR" altLang="en-US" sz="1300" dirty="0"/>
          </a:p>
          <a:p>
            <a:r>
              <a:rPr lang="en-US" sz="1300" dirty="0" err="1"/>
              <a:t>Guerrasio</a:t>
            </a:r>
            <a:r>
              <a:rPr lang="en-US" sz="1300" dirty="0"/>
              <a:t>, J. (2017). </a:t>
            </a:r>
            <a:r>
              <a:rPr lang="en-US" sz="1300" i="1" dirty="0"/>
              <a:t>'</a:t>
            </a:r>
            <a:r>
              <a:rPr lang="en-US" sz="1300" i="1" dirty="0" err="1"/>
              <a:t>Zootopia</a:t>
            </a:r>
            <a:r>
              <a:rPr lang="en-US" sz="1300" i="1" dirty="0"/>
              <a:t>' directors: Why the movie has a special meaning after the Trump victory</a:t>
            </a:r>
            <a:r>
              <a:rPr lang="en-US" sz="1300" dirty="0"/>
              <a:t>. [online] Business Insider. Available at: http://</a:t>
            </a:r>
            <a:r>
              <a:rPr lang="en-US" sz="1300" dirty="0" err="1"/>
              <a:t>www.businessinsider.com</a:t>
            </a:r>
            <a:r>
              <a:rPr lang="en-US" sz="1300" dirty="0"/>
              <a:t>/zootopia-meaning-trump-presidency-2017-1 [Accessed 3 Jun. 2018].</a:t>
            </a:r>
            <a:endParaRPr lang="ko-KR" altLang="en-US" sz="1300" dirty="0"/>
          </a:p>
          <a:p>
            <a:r>
              <a:rPr lang="en-US" sz="1300" dirty="0" err="1"/>
              <a:t>Leadbeater</a:t>
            </a:r>
            <a:r>
              <a:rPr lang="en-US" sz="1300" dirty="0"/>
              <a:t>, A. and Donaldson, K. (2016). </a:t>
            </a:r>
            <a:r>
              <a:rPr lang="en-US" sz="1300" i="1" dirty="0" err="1"/>
              <a:t>Zootopia</a:t>
            </a:r>
            <a:r>
              <a:rPr lang="en-US" sz="1300" i="1" dirty="0"/>
              <a:t> Directors Explain Characters &amp; Challenges of Maintaining Scale</a:t>
            </a:r>
            <a:r>
              <a:rPr lang="en-US" sz="1300" dirty="0"/>
              <a:t>. [online] </a:t>
            </a:r>
            <a:r>
              <a:rPr lang="en-US" sz="1300" dirty="0" err="1"/>
              <a:t>Screenrant.com</a:t>
            </a:r>
            <a:r>
              <a:rPr lang="en-US" sz="1300" dirty="0"/>
              <a:t>. Available at: https://</a:t>
            </a:r>
            <a:r>
              <a:rPr lang="en-US" sz="1300" dirty="0" err="1"/>
              <a:t>screenrant.com</a:t>
            </a:r>
            <a:r>
              <a:rPr lang="en-US" sz="1300" dirty="0"/>
              <a:t>/</a:t>
            </a:r>
            <a:r>
              <a:rPr lang="en-US" sz="1300" dirty="0" err="1"/>
              <a:t>zootopia</a:t>
            </a:r>
            <a:r>
              <a:rPr lang="en-US" sz="1300" dirty="0"/>
              <a:t>-directors-interview-characters/ [Accessed 4 Jun. 2018].</a:t>
            </a:r>
            <a:endParaRPr lang="ko-KR" altLang="en-US" sz="1300" dirty="0"/>
          </a:p>
          <a:p>
            <a:r>
              <a:rPr lang="en-US" sz="1300" dirty="0"/>
              <a:t>Riley, J. (2017). </a:t>
            </a:r>
            <a:r>
              <a:rPr lang="en-US" sz="1300" i="1" dirty="0"/>
              <a:t>‘</a:t>
            </a:r>
            <a:r>
              <a:rPr lang="en-US" sz="1300" i="1" dirty="0" err="1"/>
              <a:t>Zootopia</a:t>
            </a:r>
            <a:r>
              <a:rPr lang="en-US" sz="1300" i="1" dirty="0"/>
              <a:t>’ </a:t>
            </a:r>
            <a:r>
              <a:rPr lang="en-US" sz="1300" i="1" dirty="0" err="1"/>
              <a:t>Helmers</a:t>
            </a:r>
            <a:r>
              <a:rPr lang="en-US" sz="1300" i="1" dirty="0"/>
              <a:t> Byron Howard, Rich Moore on Their Timely, Subversive </a:t>
            </a:r>
            <a:r>
              <a:rPr lang="en-US" sz="1300" i="1" dirty="0" err="1"/>
              <a:t>Toon</a:t>
            </a:r>
            <a:r>
              <a:rPr lang="en-US" sz="1300" dirty="0"/>
              <a:t>. [online] Variety. Available at: https://</a:t>
            </a:r>
            <a:r>
              <a:rPr lang="en-US" sz="1300" dirty="0" err="1"/>
              <a:t>variety.com</a:t>
            </a:r>
            <a:r>
              <a:rPr lang="en-US" sz="1300" dirty="0"/>
              <a:t>/2017/film/in-contention/oscar-nominated-directors-zootopia-1201989619/ [Accessed 4 Jun. 2018].</a:t>
            </a:r>
            <a:endParaRPr lang="ko-KR" altLang="en-US" sz="1300" dirty="0"/>
          </a:p>
          <a:p>
            <a:r>
              <a:rPr lang="en-US" sz="1300" dirty="0" err="1"/>
              <a:t>Rottentomatoes.com</a:t>
            </a:r>
            <a:r>
              <a:rPr lang="en-US" sz="1300" dirty="0"/>
              <a:t>. (2018). </a:t>
            </a:r>
            <a:r>
              <a:rPr lang="en-US" sz="1300" i="1" dirty="0" err="1"/>
              <a:t>Zootopia</a:t>
            </a:r>
            <a:r>
              <a:rPr lang="en-US" sz="1300" dirty="0"/>
              <a:t>. [online] Available at: https://</a:t>
            </a:r>
            <a:r>
              <a:rPr lang="en-US" sz="1300" dirty="0" err="1"/>
              <a:t>www.rottentomatoes.com</a:t>
            </a:r>
            <a:r>
              <a:rPr lang="en-US" sz="1300" dirty="0"/>
              <a:t>/m/</a:t>
            </a:r>
            <a:r>
              <a:rPr lang="en-US" sz="1300" dirty="0" err="1"/>
              <a:t>zootopia</a:t>
            </a:r>
            <a:r>
              <a:rPr lang="en-US" sz="1300" dirty="0"/>
              <a:t>/ [Accessed 4 Jun. 2018]</a:t>
            </a:r>
            <a:endParaRPr lang="ko-KR" altLang="en-US" sz="1300" dirty="0"/>
          </a:p>
          <a:p>
            <a:r>
              <a:rPr lang="en-US" sz="1300" dirty="0" err="1"/>
              <a:t>Sciretta</a:t>
            </a:r>
            <a:r>
              <a:rPr lang="en-US" sz="1300" dirty="0"/>
              <a:t>, P. (2016). </a:t>
            </a:r>
            <a:r>
              <a:rPr lang="en-US" sz="1300" i="1" dirty="0" err="1"/>
              <a:t>Zootopia</a:t>
            </a:r>
            <a:r>
              <a:rPr lang="en-US" sz="1300" i="1" dirty="0"/>
              <a:t> Directors Interview: The Evolution Of The Story</a:t>
            </a:r>
            <a:r>
              <a:rPr lang="en-US" sz="1300" dirty="0"/>
              <a:t>. [online] /Film. Available at: http://</a:t>
            </a:r>
            <a:r>
              <a:rPr lang="en-US" sz="1300" dirty="0" err="1"/>
              <a:t>www.slashfilm.com</a:t>
            </a:r>
            <a:r>
              <a:rPr lang="en-US" sz="1300" dirty="0"/>
              <a:t>/</a:t>
            </a:r>
            <a:r>
              <a:rPr lang="en-US" sz="1300" dirty="0" err="1"/>
              <a:t>zootopia</a:t>
            </a:r>
            <a:r>
              <a:rPr lang="en-US" sz="1300" dirty="0"/>
              <a:t>-directors-interview/2/ [Accessed 5 Jun. 2018].</a:t>
            </a:r>
            <a:endParaRPr lang="ko-KR" altLang="en-US" sz="1300" dirty="0"/>
          </a:p>
          <a:p>
            <a:r>
              <a:rPr lang="en-US" sz="1300" dirty="0"/>
              <a:t>Travers, P. (2016). </a:t>
            </a:r>
            <a:r>
              <a:rPr lang="en-US" sz="1300" i="1" dirty="0"/>
              <a:t>'</a:t>
            </a:r>
            <a:r>
              <a:rPr lang="en-US" sz="1300" i="1" dirty="0" err="1"/>
              <a:t>Zootopia</a:t>
            </a:r>
            <a:r>
              <a:rPr lang="en-US" sz="1300" i="1" dirty="0"/>
              <a:t>' Movie Review</a:t>
            </a:r>
            <a:r>
              <a:rPr lang="en-US" sz="1300" dirty="0"/>
              <a:t>. [online] Rolling Stone. Available at: https://</a:t>
            </a:r>
            <a:r>
              <a:rPr lang="en-US" sz="1300" dirty="0" err="1"/>
              <a:t>www.rollingstone.com</a:t>
            </a:r>
            <a:r>
              <a:rPr lang="en-US" sz="1300" dirty="0"/>
              <a:t>/movies/reviews/zootopia-20160303 [Accessed 4 Jun. 2018].</a:t>
            </a:r>
            <a:endParaRPr lang="ko-KR" altLang="en-US" sz="1300" dirty="0"/>
          </a:p>
        </p:txBody>
      </p:sp>
    </p:spTree>
    <p:extLst>
      <p:ext uri="{BB962C8B-B14F-4D97-AF65-F5344CB8AC3E}">
        <p14:creationId xmlns:p14="http://schemas.microsoft.com/office/powerpoint/2010/main" val="3767955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l="-9000" r="-9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D1774E-80D6-423F-8C14-70505E715378}"/>
              </a:ext>
            </a:extLst>
          </p:cNvPr>
          <p:cNvSpPr txBox="1">
            <a:spLocks/>
          </p:cNvSpPr>
          <p:nvPr/>
        </p:nvSpPr>
        <p:spPr>
          <a:xfrm>
            <a:off x="-159271" y="4512039"/>
            <a:ext cx="9462541" cy="1891571"/>
          </a:xfrm>
          <a:prstGeom prst="rect">
            <a:avLst/>
          </a:prstGeom>
          <a:solidFill>
            <a:schemeClr val="bg1">
              <a:alpha val="70000"/>
            </a:schemeClr>
          </a:solid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200000"/>
              </a:lnSpc>
            </a:pPr>
            <a:endParaRPr lang="ko-KR" altLang="en-US" sz="5400" dirty="0">
              <a:latin typeface="Zootopia JPosters.com.ar" panose="02000500000000000000" pitchFamily="2" charset="0"/>
            </a:endParaRPr>
          </a:p>
        </p:txBody>
      </p:sp>
      <p:sp>
        <p:nvSpPr>
          <p:cNvPr id="4" name="TextBox 3">
            <a:extLst>
              <a:ext uri="{FF2B5EF4-FFF2-40B4-BE49-F238E27FC236}">
                <a16:creationId xmlns:a16="http://schemas.microsoft.com/office/drawing/2014/main" id="{A7EED557-D582-43AC-9C9E-1682209229DC}"/>
              </a:ext>
            </a:extLst>
          </p:cNvPr>
          <p:cNvSpPr txBox="1"/>
          <p:nvPr/>
        </p:nvSpPr>
        <p:spPr>
          <a:xfrm>
            <a:off x="532150" y="4996159"/>
            <a:ext cx="8079698" cy="923330"/>
          </a:xfrm>
          <a:prstGeom prst="rect">
            <a:avLst/>
          </a:prstGeom>
          <a:noFill/>
        </p:spPr>
        <p:txBody>
          <a:bodyPr wrap="square" rtlCol="0">
            <a:spAutoFit/>
          </a:bodyPr>
          <a:lstStyle/>
          <a:p>
            <a:r>
              <a:rPr lang="en-US" altLang="ko-KR" sz="5400" dirty="0">
                <a:gradFill>
                  <a:gsLst>
                    <a:gs pos="0">
                      <a:srgbClr val="FFC000"/>
                    </a:gs>
                    <a:gs pos="100000">
                      <a:schemeClr val="bg1"/>
                    </a:gs>
                  </a:gsLst>
                  <a:lin ang="16200000" scaled="0"/>
                </a:gradFill>
                <a:effectLst>
                  <a:outerShdw dist="38100" dir="5400000" algn="t" rotWithShape="0">
                    <a:srgbClr val="C00000"/>
                  </a:outerShdw>
                </a:effectLst>
                <a:latin typeface="Zootopia JPosters.com.ar" panose="02000500000000000000" pitchFamily="2" charset="0"/>
                <a:cs typeface="Aharoni" panose="02010803020104030203" pitchFamily="2" charset="-79"/>
              </a:rPr>
              <a:t>Thanks For Listening</a:t>
            </a:r>
            <a:endParaRPr lang="ko-KR" altLang="en-US" sz="5400" dirty="0">
              <a:gradFill>
                <a:gsLst>
                  <a:gs pos="0">
                    <a:srgbClr val="FFC000"/>
                  </a:gs>
                  <a:gs pos="100000">
                    <a:schemeClr val="bg1"/>
                  </a:gs>
                </a:gsLst>
                <a:lin ang="16200000" scaled="0"/>
              </a:gradFill>
              <a:effectLst>
                <a:outerShdw dist="38100" dir="5400000" algn="t" rotWithShape="0">
                  <a:srgbClr val="C00000"/>
                </a:outerShdw>
              </a:effectLst>
              <a:latin typeface="Bauhaus 93" panose="04030905020B02020C02" pitchFamily="82" charset="0"/>
              <a:cs typeface="Aharoni" panose="02010803020104030203" pitchFamily="2" charset="-79"/>
            </a:endParaRPr>
          </a:p>
        </p:txBody>
      </p:sp>
    </p:spTree>
    <p:extLst>
      <p:ext uri="{BB962C8B-B14F-4D97-AF65-F5344CB8AC3E}">
        <p14:creationId xmlns:p14="http://schemas.microsoft.com/office/powerpoint/2010/main" val="4053754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2000"/>
            <a:lum/>
          </a:blip>
          <a:srcRect/>
          <a:stretch>
            <a:fillRect t="-4000" b="-4000"/>
          </a:stretch>
        </a:blipFill>
        <a:effectLst/>
      </p:bgPr>
    </p:bg>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F3FBB7BD-CCB9-4764-A588-9C6511425912}"/>
              </a:ext>
            </a:extLst>
          </p:cNvPr>
          <p:cNvSpPr/>
          <p:nvPr/>
        </p:nvSpPr>
        <p:spPr>
          <a:xfrm>
            <a:off x="-269823" y="439528"/>
            <a:ext cx="9878518" cy="5916300"/>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dirty="0"/>
          </a:p>
        </p:txBody>
      </p:sp>
      <p:sp>
        <p:nvSpPr>
          <p:cNvPr id="5" name="Title 3">
            <a:extLst>
              <a:ext uri="{FF2B5EF4-FFF2-40B4-BE49-F238E27FC236}">
                <a16:creationId xmlns:a16="http://schemas.microsoft.com/office/drawing/2014/main" id="{B38BC230-D2D8-4C61-8A5B-99BBA0730AB7}"/>
              </a:ext>
            </a:extLst>
          </p:cNvPr>
          <p:cNvSpPr txBox="1">
            <a:spLocks/>
          </p:cNvSpPr>
          <p:nvPr/>
        </p:nvSpPr>
        <p:spPr>
          <a:xfrm>
            <a:off x="452560" y="827821"/>
            <a:ext cx="10310379" cy="1143000"/>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6000" dirty="0">
                <a:latin typeface="AlternateGothic2 BT" panose="020B0608020202050204" pitchFamily="34" charset="0"/>
              </a:rPr>
              <a:t>Introduction</a:t>
            </a:r>
          </a:p>
        </p:txBody>
      </p:sp>
      <p:cxnSp>
        <p:nvCxnSpPr>
          <p:cNvPr id="9" name="직선 연결선 8">
            <a:extLst>
              <a:ext uri="{FF2B5EF4-FFF2-40B4-BE49-F238E27FC236}">
                <a16:creationId xmlns:a16="http://schemas.microsoft.com/office/drawing/2014/main" id="{E5461245-678A-4AFD-BDD2-F31AE0A0412C}"/>
              </a:ext>
            </a:extLst>
          </p:cNvPr>
          <p:cNvCxnSpPr>
            <a:cxnSpLocks/>
          </p:cNvCxnSpPr>
          <p:nvPr/>
        </p:nvCxnSpPr>
        <p:spPr>
          <a:xfrm>
            <a:off x="142405" y="2098623"/>
            <a:ext cx="8671811" cy="0"/>
          </a:xfrm>
          <a:prstGeom prst="line">
            <a:avLst/>
          </a:prstGeom>
          <a:ln>
            <a:gradFill flip="none" rotWithShape="1">
              <a:gsLst>
                <a:gs pos="0">
                  <a:schemeClr val="accent1">
                    <a:lumMod val="5000"/>
                    <a:lumOff val="95000"/>
                    <a:alpha val="0"/>
                  </a:schemeClr>
                </a:gs>
                <a:gs pos="20000">
                  <a:schemeClr val="tx1"/>
                </a:gs>
                <a:gs pos="100000">
                  <a:schemeClr val="accent1">
                    <a:lumMod val="30000"/>
                    <a:lumOff val="70000"/>
                    <a:alpha val="0"/>
                  </a:schemeClr>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68D1EC02-8D32-422D-84E3-B5AD6A66C206}"/>
              </a:ext>
            </a:extLst>
          </p:cNvPr>
          <p:cNvSpPr txBox="1"/>
          <p:nvPr/>
        </p:nvSpPr>
        <p:spPr>
          <a:xfrm>
            <a:off x="557135" y="2662865"/>
            <a:ext cx="9039069" cy="3395160"/>
          </a:xfrm>
          <a:prstGeom prst="rect">
            <a:avLst/>
          </a:prstGeom>
          <a:noFill/>
        </p:spPr>
        <p:txBody>
          <a:bodyPr wrap="square" rtlCol="0">
            <a:spAutoFit/>
          </a:bodyPr>
          <a:lstStyle/>
          <a:p>
            <a:pPr lvl="0">
              <a:lnSpc>
                <a:spcPct val="200000"/>
              </a:lnSpc>
            </a:pPr>
            <a:r>
              <a:rPr lang="en-US" altLang="ko-KR" sz="3200" dirty="0">
                <a:solidFill>
                  <a:prstClr val="black"/>
                </a:solidFill>
                <a:latin typeface="AlternateGothic2 BT" panose="020B0608020202050204" pitchFamily="34" charset="0"/>
              </a:rPr>
              <a:t>  - Curie Kim</a:t>
            </a:r>
          </a:p>
          <a:p>
            <a:pPr lvl="0">
              <a:lnSpc>
                <a:spcPct val="200000"/>
              </a:lnSpc>
            </a:pPr>
            <a:endParaRPr lang="en-US" altLang="ko-KR" sz="800" dirty="0">
              <a:solidFill>
                <a:prstClr val="black"/>
              </a:solidFill>
              <a:latin typeface="AlternateGothic2 BT" panose="020B0608020202050204" pitchFamily="34" charset="0"/>
            </a:endParaRPr>
          </a:p>
          <a:p>
            <a:pPr lvl="0">
              <a:lnSpc>
                <a:spcPct val="200000"/>
              </a:lnSpc>
            </a:pPr>
            <a:r>
              <a:rPr lang="en-US" altLang="ko-KR" sz="3200" dirty="0">
                <a:solidFill>
                  <a:prstClr val="black"/>
                </a:solidFill>
                <a:latin typeface="AlternateGothic2 BT" panose="020B0608020202050204" pitchFamily="34" charset="0"/>
              </a:rPr>
              <a:t>  - </a:t>
            </a:r>
            <a:r>
              <a:rPr lang="en-US" altLang="ko-KR" sz="3200" dirty="0" err="1">
                <a:solidFill>
                  <a:prstClr val="black"/>
                </a:solidFill>
                <a:latin typeface="AlternateGothic2 BT" panose="020B0608020202050204" pitchFamily="34" charset="0"/>
              </a:rPr>
              <a:t>Dongeun</a:t>
            </a:r>
            <a:r>
              <a:rPr lang="en-US" altLang="ko-KR" sz="3200" dirty="0">
                <a:solidFill>
                  <a:prstClr val="black"/>
                </a:solidFill>
                <a:latin typeface="AlternateGothic2 BT" panose="020B0608020202050204" pitchFamily="34" charset="0"/>
              </a:rPr>
              <a:t> Kim</a:t>
            </a:r>
          </a:p>
          <a:p>
            <a:pPr lvl="0">
              <a:lnSpc>
                <a:spcPct val="200000"/>
              </a:lnSpc>
            </a:pPr>
            <a:endParaRPr lang="en-US" altLang="ko-KR" sz="800" dirty="0">
              <a:solidFill>
                <a:prstClr val="black"/>
              </a:solidFill>
              <a:latin typeface="AlternateGothic2 BT" panose="020B0608020202050204" pitchFamily="34" charset="0"/>
            </a:endParaRPr>
          </a:p>
          <a:p>
            <a:pPr lvl="0">
              <a:lnSpc>
                <a:spcPct val="200000"/>
              </a:lnSpc>
            </a:pPr>
            <a:r>
              <a:rPr lang="en-US" altLang="ko-KR" sz="3200" dirty="0">
                <a:solidFill>
                  <a:prstClr val="black"/>
                </a:solidFill>
                <a:latin typeface="AlternateGothic2 BT" panose="020B0608020202050204" pitchFamily="34" charset="0"/>
              </a:rPr>
              <a:t>  - </a:t>
            </a:r>
            <a:r>
              <a:rPr lang="en-US" altLang="ko-KR" sz="3200" dirty="0" err="1">
                <a:solidFill>
                  <a:prstClr val="black"/>
                </a:solidFill>
                <a:latin typeface="AlternateGothic2 BT" panose="020B0608020202050204" pitchFamily="34" charset="0"/>
              </a:rPr>
              <a:t>Jiwon</a:t>
            </a:r>
            <a:r>
              <a:rPr lang="en-US" altLang="ko-KR" sz="3200" dirty="0">
                <a:solidFill>
                  <a:prstClr val="black"/>
                </a:solidFill>
                <a:latin typeface="AlternateGothic2 BT" panose="020B0608020202050204" pitchFamily="34" charset="0"/>
              </a:rPr>
              <a:t> Lee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2DE564-B654-4FBD-8002-9E827865693E}"/>
                  </a:ext>
                </a:extLst>
              </p:cNvPr>
              <p:cNvSpPr txBox="1"/>
              <p:nvPr/>
            </p:nvSpPr>
            <p:spPr>
              <a:xfrm>
                <a:off x="569625" y="2045772"/>
                <a:ext cx="9039069" cy="4062651"/>
              </a:xfrm>
              <a:prstGeom prst="rect">
                <a:avLst/>
              </a:prstGeom>
              <a:noFill/>
            </p:spPr>
            <p:txBody>
              <a:bodyPr wrap="square" rtlCol="0">
                <a:spAutoFit/>
              </a:bodyPr>
              <a:lstStyle/>
              <a:p>
                <a:pPr lvl="0">
                  <a:lnSpc>
                    <a:spcPct val="200000"/>
                  </a:lnSpc>
                </a:pPr>
                <a14:m>
                  <m:oMath xmlns:m="http://schemas.openxmlformats.org/officeDocument/2006/math">
                    <m:r>
                      <a:rPr lang="en-US" altLang="ko-KR" sz="4000" i="1" smtClean="0">
                        <a:solidFill>
                          <a:prstClr val="black"/>
                        </a:solidFill>
                        <a:latin typeface="Cambria Math" panose="02040503050406030204" pitchFamily="18" charset="0"/>
                        <a:ea typeface="Cambria Math" panose="02040503050406030204" pitchFamily="18" charset="0"/>
                      </a:rPr>
                      <m:t>∙</m:t>
                    </m:r>
                    <m:r>
                      <a:rPr lang="en-US" altLang="ko-KR" sz="4000" b="0" i="1" smtClean="0">
                        <a:solidFill>
                          <a:prstClr val="black"/>
                        </a:solidFill>
                        <a:latin typeface="Cambria Math" panose="02040503050406030204" pitchFamily="18" charset="0"/>
                        <a:ea typeface="Cambria Math" panose="02040503050406030204" pitchFamily="18" charset="0"/>
                      </a:rPr>
                      <m:t> </m:t>
                    </m:r>
                  </m:oMath>
                </a14:m>
                <a:r>
                  <a:rPr lang="en-US" altLang="ko-KR" sz="4000" dirty="0">
                    <a:solidFill>
                      <a:prstClr val="black"/>
                    </a:solidFill>
                    <a:latin typeface="AlternateGothic2 BT" panose="020B0608020202050204" pitchFamily="34" charset="0"/>
                  </a:rPr>
                  <a:t>Zootopia tackling social prejudice and racism</a:t>
                </a:r>
              </a:p>
              <a:p>
                <a:pPr lvl="0">
                  <a:lnSpc>
                    <a:spcPct val="200000"/>
                  </a:lnSpc>
                </a:pPr>
                <a14:m>
                  <m:oMath xmlns:m="http://schemas.openxmlformats.org/officeDocument/2006/math">
                    <m:r>
                      <a:rPr lang="en-US" altLang="ko-KR" sz="4000" i="1">
                        <a:solidFill>
                          <a:prstClr val="black"/>
                        </a:solidFill>
                        <a:latin typeface="Cambria Math" panose="02040503050406030204" pitchFamily="18" charset="0"/>
                        <a:ea typeface="Cambria Math" panose="02040503050406030204" pitchFamily="18" charset="0"/>
                      </a:rPr>
                      <m:t>∙</m:t>
                    </m:r>
                  </m:oMath>
                </a14:m>
                <a:r>
                  <a:rPr lang="en-US" altLang="ko-KR" sz="4000" dirty="0">
                    <a:solidFill>
                      <a:prstClr val="black"/>
                    </a:solidFill>
                    <a:latin typeface="AlternateGothic2 BT" panose="020B0608020202050204" pitchFamily="34" charset="0"/>
                  </a:rPr>
                  <a:t> How Zootopia did It wrong</a:t>
                </a:r>
              </a:p>
              <a:p>
                <a:pPr lvl="0">
                  <a:lnSpc>
                    <a:spcPct val="200000"/>
                  </a:lnSpc>
                </a:pPr>
                <a14:m>
                  <m:oMath xmlns:m="http://schemas.openxmlformats.org/officeDocument/2006/math">
                    <m:r>
                      <a:rPr lang="en-US" altLang="ko-KR" sz="4000" i="1">
                        <a:solidFill>
                          <a:prstClr val="black"/>
                        </a:solidFill>
                        <a:latin typeface="Cambria Math" panose="02040503050406030204" pitchFamily="18" charset="0"/>
                        <a:ea typeface="Cambria Math" panose="02040503050406030204" pitchFamily="18" charset="0"/>
                      </a:rPr>
                      <m:t>∙</m:t>
                    </m:r>
                  </m:oMath>
                </a14:m>
                <a:r>
                  <a:rPr lang="ko-KR" altLang="en-US" sz="4000" dirty="0">
                    <a:solidFill>
                      <a:prstClr val="black"/>
                    </a:solidFill>
                    <a:latin typeface="AlternateGothic2 BT" panose="020B0608020202050204" pitchFamily="34" charset="0"/>
                  </a:rPr>
                  <a:t> </a:t>
                </a:r>
                <a:r>
                  <a:rPr lang="en-US" altLang="ko-KR" sz="4000" dirty="0">
                    <a:solidFill>
                      <a:prstClr val="black"/>
                    </a:solidFill>
                    <a:latin typeface="AlternateGothic2 BT" panose="020B0608020202050204" pitchFamily="34" charset="0"/>
                  </a:rPr>
                  <a:t>Intentions of directors &amp; response</a:t>
                </a:r>
                <a:endParaRPr lang="ko-KR" altLang="en-US" sz="4000" dirty="0">
                  <a:solidFill>
                    <a:prstClr val="black"/>
                  </a:solidFill>
                  <a:latin typeface="AlternateGothic2 BT" panose="020B0608020202050204" pitchFamily="34" charset="0"/>
                </a:endParaRPr>
              </a:p>
              <a:p>
                <a:endParaRPr lang="ko-KR" altLang="en-US" dirty="0"/>
              </a:p>
            </p:txBody>
          </p:sp>
        </mc:Choice>
        <mc:Fallback xmlns="">
          <p:sp>
            <p:nvSpPr>
              <p:cNvPr id="7" name="TextBox 6">
                <a:extLst>
                  <a:ext uri="{FF2B5EF4-FFF2-40B4-BE49-F238E27FC236}">
                    <a16:creationId xmlns:a16="http://schemas.microsoft.com/office/drawing/2014/main" id="{772DE564-B654-4FBD-8002-9E827865693E}"/>
                  </a:ext>
                </a:extLst>
              </p:cNvPr>
              <p:cNvSpPr txBox="1">
                <a:spLocks noRot="1" noChangeAspect="1" noMove="1" noResize="1" noEditPoints="1" noAdjustHandles="1" noChangeArrowheads="1" noChangeShapeType="1" noTextEdit="1"/>
              </p:cNvSpPr>
              <p:nvPr/>
            </p:nvSpPr>
            <p:spPr>
              <a:xfrm>
                <a:off x="569625" y="2045772"/>
                <a:ext cx="9039069" cy="4062651"/>
              </a:xfrm>
              <a:prstGeom prst="rect">
                <a:avLst/>
              </a:prstGeom>
              <a:blipFill>
                <a:blip r:embed="rId3"/>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1813957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2000" b="-2000"/>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33B3C1-1202-4338-B2E7-1D47156B27D0}"/>
              </a:ext>
            </a:extLst>
          </p:cNvPr>
          <p:cNvSpPr txBox="1">
            <a:spLocks/>
          </p:cNvSpPr>
          <p:nvPr/>
        </p:nvSpPr>
        <p:spPr>
          <a:xfrm>
            <a:off x="-183630" y="2130425"/>
            <a:ext cx="9462541" cy="1470025"/>
          </a:xfrm>
          <a:prstGeom prst="rect">
            <a:avLst/>
          </a:prstGeom>
          <a:solidFill>
            <a:schemeClr val="bg1">
              <a:alpha val="70000"/>
            </a:schemeClr>
          </a:solidFill>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nSpc>
                <a:spcPct val="200000"/>
              </a:lnSpc>
            </a:pPr>
            <a:r>
              <a:rPr lang="en-US" altLang="ko-KR" dirty="0">
                <a:latin typeface="AlternateGothic2 BT" panose="020B0608020202050204" pitchFamily="34" charset="0"/>
              </a:rPr>
              <a:t>Zootopia Tackling Social Prejudice and Racism</a:t>
            </a:r>
            <a:endParaRPr lang="ko-KR" altLang="en-US" dirty="0">
              <a:latin typeface="AlternateGothic2 BT" panose="020B0608020202050204" pitchFamily="34" charset="0"/>
            </a:endParaRPr>
          </a:p>
        </p:txBody>
      </p:sp>
    </p:spTree>
    <p:extLst>
      <p:ext uri="{BB962C8B-B14F-4D97-AF65-F5344CB8AC3E}">
        <p14:creationId xmlns:p14="http://schemas.microsoft.com/office/powerpoint/2010/main" val="3956391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2000" b="-2000"/>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6A727D61-CD08-4E74-BB63-5EF9156CA6D9}"/>
              </a:ext>
            </a:extLst>
          </p:cNvPr>
          <p:cNvSpPr/>
          <p:nvPr/>
        </p:nvSpPr>
        <p:spPr>
          <a:xfrm>
            <a:off x="-269823" y="649391"/>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51F796D-5165-44F3-B919-47D0AB3D1EE1}"/>
              </a:ext>
            </a:extLst>
          </p:cNvPr>
          <p:cNvSpPr txBox="1"/>
          <p:nvPr/>
        </p:nvSpPr>
        <p:spPr>
          <a:xfrm>
            <a:off x="-269823" y="5041552"/>
            <a:ext cx="9682480" cy="584775"/>
          </a:xfrm>
          <a:prstGeom prst="rect">
            <a:avLst/>
          </a:prstGeom>
          <a:noFill/>
        </p:spPr>
        <p:txBody>
          <a:bodyPr wrap="square" rtlCol="0">
            <a:spAutoFit/>
          </a:bodyPr>
          <a:lstStyle/>
          <a:p>
            <a:pPr algn="ctr"/>
            <a:r>
              <a:rPr lang="en-US" altLang="ko-KR" sz="3200" dirty="0">
                <a:latin typeface="AlternateGothic2 BT" panose="020B0608020202050204" pitchFamily="34" charset="0"/>
              </a:rPr>
              <a:t>“We reserve the right to refuse service to anyone.”</a:t>
            </a:r>
            <a:endParaRPr lang="ko-KR" altLang="en-US" sz="3200" dirty="0">
              <a:latin typeface="AlternateGothic2 BT" panose="020B0608020202050204" pitchFamily="34" charset="0"/>
            </a:endParaRPr>
          </a:p>
        </p:txBody>
      </p:sp>
      <p:pic>
        <p:nvPicPr>
          <p:cNvPr id="6" name="그림 5">
            <a:extLst>
              <a:ext uri="{FF2B5EF4-FFF2-40B4-BE49-F238E27FC236}">
                <a16:creationId xmlns:a16="http://schemas.microsoft.com/office/drawing/2014/main" id="{1D5D30B4-228B-4FE9-A203-EEC466D2D74D}"/>
              </a:ext>
            </a:extLst>
          </p:cNvPr>
          <p:cNvPicPr>
            <a:picLocks noChangeAspect="1"/>
          </p:cNvPicPr>
          <p:nvPr/>
        </p:nvPicPr>
        <p:blipFill>
          <a:blip r:embed="rId3"/>
          <a:stretch>
            <a:fillRect/>
          </a:stretch>
        </p:blipFill>
        <p:spPr>
          <a:xfrm>
            <a:off x="758461" y="1908855"/>
            <a:ext cx="7627077" cy="3070270"/>
          </a:xfrm>
          <a:prstGeom prst="rect">
            <a:avLst/>
          </a:prstGeom>
        </p:spPr>
      </p:pic>
      <p:sp>
        <p:nvSpPr>
          <p:cNvPr id="11" name="Title 3">
            <a:extLst>
              <a:ext uri="{FF2B5EF4-FFF2-40B4-BE49-F238E27FC236}">
                <a16:creationId xmlns:a16="http://schemas.microsoft.com/office/drawing/2014/main" id="{C0BB92FD-68B1-4F7C-9CD7-642BA1E0C1FD}"/>
              </a:ext>
            </a:extLst>
          </p:cNvPr>
          <p:cNvSpPr txBox="1">
            <a:spLocks/>
          </p:cNvSpPr>
          <p:nvPr/>
        </p:nvSpPr>
        <p:spPr>
          <a:xfrm>
            <a:off x="-551781" y="827821"/>
            <a:ext cx="10310379" cy="1143000"/>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lternateGothic2 BT" panose="020B0608020202050204" pitchFamily="34" charset="0"/>
              </a:rPr>
              <a:t>Scenes With Discrimination</a:t>
            </a:r>
          </a:p>
        </p:txBody>
      </p:sp>
    </p:spTree>
    <p:extLst>
      <p:ext uri="{BB962C8B-B14F-4D97-AF65-F5344CB8AC3E}">
        <p14:creationId xmlns:p14="http://schemas.microsoft.com/office/powerpoint/2010/main" val="4019894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2000" b="-2000"/>
          </a:stretch>
        </a:blipFill>
        <a:effectLst/>
      </p:bgPr>
    </p:bg>
    <p:spTree>
      <p:nvGrpSpPr>
        <p:cNvPr id="1" name=""/>
        <p:cNvGrpSpPr/>
        <p:nvPr/>
      </p:nvGrpSpPr>
      <p:grpSpPr>
        <a:xfrm>
          <a:off x="0" y="0"/>
          <a:ext cx="0" cy="0"/>
          <a:chOff x="0" y="0"/>
          <a:chExt cx="0" cy="0"/>
        </a:xfrm>
      </p:grpSpPr>
      <p:sp>
        <p:nvSpPr>
          <p:cNvPr id="10" name="직사각형 9">
            <a:extLst>
              <a:ext uri="{FF2B5EF4-FFF2-40B4-BE49-F238E27FC236}">
                <a16:creationId xmlns:a16="http://schemas.microsoft.com/office/drawing/2014/main" id="{40BF42F2-1CE4-45A9-8C55-875405F616EA}"/>
              </a:ext>
            </a:extLst>
          </p:cNvPr>
          <p:cNvSpPr/>
          <p:nvPr/>
        </p:nvSpPr>
        <p:spPr>
          <a:xfrm>
            <a:off x="-269823" y="649391"/>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51F796D-5165-44F3-B919-47D0AB3D1EE1}"/>
              </a:ext>
            </a:extLst>
          </p:cNvPr>
          <p:cNvSpPr txBox="1"/>
          <p:nvPr/>
        </p:nvSpPr>
        <p:spPr>
          <a:xfrm>
            <a:off x="-269823" y="5125528"/>
            <a:ext cx="9682480" cy="584775"/>
          </a:xfrm>
          <a:prstGeom prst="rect">
            <a:avLst/>
          </a:prstGeom>
          <a:noFill/>
        </p:spPr>
        <p:txBody>
          <a:bodyPr wrap="square" rtlCol="0">
            <a:spAutoFit/>
          </a:bodyPr>
          <a:lstStyle/>
          <a:p>
            <a:pPr algn="ctr"/>
            <a:r>
              <a:rPr lang="en-US" altLang="ko-KR" sz="3200" dirty="0">
                <a:latin typeface="AlternateGothic2 BT" panose="020B0608020202050204" pitchFamily="34" charset="0"/>
              </a:rPr>
              <a:t>“You're </a:t>
            </a:r>
            <a:r>
              <a:rPr lang="en-US" altLang="ko-KR" sz="3200" dirty="0" err="1">
                <a:latin typeface="AlternateGothic2 BT" panose="020B0608020202050204" pitchFamily="34" charset="0"/>
              </a:rPr>
              <a:t>gonna</a:t>
            </a:r>
            <a:r>
              <a:rPr lang="en-US" altLang="ko-KR" sz="3200" dirty="0">
                <a:latin typeface="AlternateGothic2 BT" panose="020B0608020202050204" pitchFamily="34" charset="0"/>
              </a:rPr>
              <a:t> </a:t>
            </a:r>
            <a:r>
              <a:rPr lang="en-US" altLang="ko-KR" sz="3200" dirty="0" err="1">
                <a:latin typeface="AlternateGothic2 BT" panose="020B0608020202050204" pitchFamily="34" charset="0"/>
              </a:rPr>
              <a:t>wanna</a:t>
            </a:r>
            <a:r>
              <a:rPr lang="en-US" altLang="ko-KR" sz="3200" dirty="0">
                <a:latin typeface="AlternateGothic2 BT" panose="020B0608020202050204" pitchFamily="34" charset="0"/>
              </a:rPr>
              <a:t> refrain from calling me Carrots!”</a:t>
            </a:r>
            <a:endParaRPr lang="ko-KR" altLang="en-US" sz="3200" dirty="0">
              <a:latin typeface="AlternateGothic2 BT" panose="020B0608020202050204" pitchFamily="34" charset="0"/>
            </a:endParaRPr>
          </a:p>
        </p:txBody>
      </p:sp>
      <p:sp>
        <p:nvSpPr>
          <p:cNvPr id="11" name="Title 3">
            <a:extLst>
              <a:ext uri="{FF2B5EF4-FFF2-40B4-BE49-F238E27FC236}">
                <a16:creationId xmlns:a16="http://schemas.microsoft.com/office/drawing/2014/main" id="{C0BB92FD-68B1-4F7C-9CD7-642BA1E0C1FD}"/>
              </a:ext>
            </a:extLst>
          </p:cNvPr>
          <p:cNvSpPr txBox="1">
            <a:spLocks/>
          </p:cNvSpPr>
          <p:nvPr/>
        </p:nvSpPr>
        <p:spPr>
          <a:xfrm>
            <a:off x="-551781" y="827821"/>
            <a:ext cx="10310379" cy="1143000"/>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lternateGothic2 BT" panose="020B0608020202050204" pitchFamily="34" charset="0"/>
              </a:rPr>
              <a:t>Scenes With Discrimination</a:t>
            </a:r>
          </a:p>
        </p:txBody>
      </p:sp>
      <p:pic>
        <p:nvPicPr>
          <p:cNvPr id="3" name="그림 2" descr="도로, 실외, 건물, 대지이(가) 표시된 사진&#10;&#10;매우 높은 신뢰도로 생성된 설명">
            <a:extLst>
              <a:ext uri="{FF2B5EF4-FFF2-40B4-BE49-F238E27FC236}">
                <a16:creationId xmlns:a16="http://schemas.microsoft.com/office/drawing/2014/main" id="{58515BD0-379E-4DF0-AC63-96F78B30F902}"/>
              </a:ext>
            </a:extLst>
          </p:cNvPr>
          <p:cNvPicPr>
            <a:picLocks noChangeAspect="1"/>
          </p:cNvPicPr>
          <p:nvPr/>
        </p:nvPicPr>
        <p:blipFill>
          <a:blip r:embed="rId3"/>
          <a:stretch>
            <a:fillRect/>
          </a:stretch>
        </p:blipFill>
        <p:spPr>
          <a:xfrm>
            <a:off x="1891582" y="1816448"/>
            <a:ext cx="5555707" cy="3346245"/>
          </a:xfrm>
          <a:prstGeom prst="rect">
            <a:avLst/>
          </a:prstGeom>
        </p:spPr>
      </p:pic>
    </p:spTree>
    <p:extLst>
      <p:ext uri="{BB962C8B-B14F-4D97-AF65-F5344CB8AC3E}">
        <p14:creationId xmlns:p14="http://schemas.microsoft.com/office/powerpoint/2010/main" val="80774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2000" b="-2000"/>
          </a:stretch>
        </a:blipFill>
        <a:effectLst/>
      </p:bgPr>
    </p:bg>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43DC3238-4D4E-4740-B396-312EDA48F69F}"/>
              </a:ext>
            </a:extLst>
          </p:cNvPr>
          <p:cNvSpPr/>
          <p:nvPr/>
        </p:nvSpPr>
        <p:spPr>
          <a:xfrm>
            <a:off x="-269823" y="649391"/>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pic>
        <p:nvPicPr>
          <p:cNvPr id="6" name="그림 5">
            <a:extLst>
              <a:ext uri="{FF2B5EF4-FFF2-40B4-BE49-F238E27FC236}">
                <a16:creationId xmlns:a16="http://schemas.microsoft.com/office/drawing/2014/main" id="{CE169FA2-54D7-4DD5-866B-F1C44FF720CE}"/>
              </a:ext>
            </a:extLst>
          </p:cNvPr>
          <p:cNvPicPr>
            <a:picLocks noChangeAspect="1"/>
          </p:cNvPicPr>
          <p:nvPr/>
        </p:nvPicPr>
        <p:blipFill>
          <a:blip r:embed="rId3"/>
          <a:stretch>
            <a:fillRect/>
          </a:stretch>
        </p:blipFill>
        <p:spPr>
          <a:xfrm>
            <a:off x="658862" y="1813121"/>
            <a:ext cx="8021146" cy="3240928"/>
          </a:xfrm>
          <a:prstGeom prst="rect">
            <a:avLst/>
          </a:prstGeom>
        </p:spPr>
      </p:pic>
      <p:sp>
        <p:nvSpPr>
          <p:cNvPr id="5" name="TextBox 4">
            <a:extLst>
              <a:ext uri="{FF2B5EF4-FFF2-40B4-BE49-F238E27FC236}">
                <a16:creationId xmlns:a16="http://schemas.microsoft.com/office/drawing/2014/main" id="{451F796D-5165-44F3-B919-47D0AB3D1EE1}"/>
              </a:ext>
            </a:extLst>
          </p:cNvPr>
          <p:cNvSpPr txBox="1"/>
          <p:nvPr/>
        </p:nvSpPr>
        <p:spPr>
          <a:xfrm>
            <a:off x="1515357" y="5130842"/>
            <a:ext cx="6176101" cy="1077218"/>
          </a:xfrm>
          <a:prstGeom prst="rect">
            <a:avLst/>
          </a:prstGeom>
          <a:noFill/>
        </p:spPr>
        <p:txBody>
          <a:bodyPr wrap="square" rtlCol="0">
            <a:spAutoFit/>
          </a:bodyPr>
          <a:lstStyle/>
          <a:p>
            <a:pPr algn="ctr"/>
            <a:r>
              <a:rPr lang="en-US" altLang="ko-KR" sz="3200" dirty="0">
                <a:latin typeface="AlternateGothic2 BT" panose="020B0608020202050204" pitchFamily="34" charset="0"/>
              </a:rPr>
              <a:t>“A bunny can call another bunny 'cute', but when other animals do it, that's a little...”</a:t>
            </a:r>
            <a:endParaRPr lang="ko-KR" altLang="en-US" sz="3200" dirty="0">
              <a:latin typeface="AlternateGothic2 BT" panose="020B0608020202050204" pitchFamily="34" charset="0"/>
            </a:endParaRPr>
          </a:p>
        </p:txBody>
      </p:sp>
      <p:sp>
        <p:nvSpPr>
          <p:cNvPr id="11" name="Title 3">
            <a:extLst>
              <a:ext uri="{FF2B5EF4-FFF2-40B4-BE49-F238E27FC236}">
                <a16:creationId xmlns:a16="http://schemas.microsoft.com/office/drawing/2014/main" id="{C0BB92FD-68B1-4F7C-9CD7-642BA1E0C1FD}"/>
              </a:ext>
            </a:extLst>
          </p:cNvPr>
          <p:cNvSpPr txBox="1">
            <a:spLocks/>
          </p:cNvSpPr>
          <p:nvPr/>
        </p:nvSpPr>
        <p:spPr>
          <a:xfrm>
            <a:off x="-551781" y="827821"/>
            <a:ext cx="10310379" cy="1143000"/>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lternateGothic2 BT" panose="020B0608020202050204" pitchFamily="34" charset="0"/>
              </a:rPr>
              <a:t>Scenes With Discrimination</a:t>
            </a:r>
          </a:p>
        </p:txBody>
      </p:sp>
    </p:spTree>
    <p:extLst>
      <p:ext uri="{BB962C8B-B14F-4D97-AF65-F5344CB8AC3E}">
        <p14:creationId xmlns:p14="http://schemas.microsoft.com/office/powerpoint/2010/main" val="1005589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2000" b="-2000"/>
          </a:stretch>
        </a:blipFill>
        <a:effectLst/>
      </p:bgPr>
    </p:bg>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40FF566E-C6F0-4E7C-BD89-E2853BCE1C30}"/>
              </a:ext>
            </a:extLst>
          </p:cNvPr>
          <p:cNvSpPr/>
          <p:nvPr/>
        </p:nvSpPr>
        <p:spPr>
          <a:xfrm>
            <a:off x="-269823" y="649391"/>
            <a:ext cx="9878518" cy="5916300"/>
          </a:xfrm>
          <a:prstGeom prst="rect">
            <a:avLst/>
          </a:prstGeom>
          <a:solidFill>
            <a:schemeClr val="bg1">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451F796D-5165-44F3-B919-47D0AB3D1EE1}"/>
              </a:ext>
            </a:extLst>
          </p:cNvPr>
          <p:cNvSpPr txBox="1"/>
          <p:nvPr/>
        </p:nvSpPr>
        <p:spPr>
          <a:xfrm>
            <a:off x="1515357" y="5145832"/>
            <a:ext cx="6176101" cy="584775"/>
          </a:xfrm>
          <a:prstGeom prst="rect">
            <a:avLst/>
          </a:prstGeom>
          <a:noFill/>
        </p:spPr>
        <p:txBody>
          <a:bodyPr wrap="square" rtlCol="0">
            <a:spAutoFit/>
          </a:bodyPr>
          <a:lstStyle/>
          <a:p>
            <a:pPr algn="ctr"/>
            <a:r>
              <a:rPr lang="en-US" altLang="ko-KR" sz="3200" dirty="0">
                <a:latin typeface="AlternateGothic2 BT" panose="020B0608020202050204" pitchFamily="34" charset="0"/>
              </a:rPr>
              <a:t>“Fear always works.”</a:t>
            </a:r>
          </a:p>
        </p:txBody>
      </p:sp>
      <p:sp>
        <p:nvSpPr>
          <p:cNvPr id="11" name="Title 3">
            <a:extLst>
              <a:ext uri="{FF2B5EF4-FFF2-40B4-BE49-F238E27FC236}">
                <a16:creationId xmlns:a16="http://schemas.microsoft.com/office/drawing/2014/main" id="{C0BB92FD-68B1-4F7C-9CD7-642BA1E0C1FD}"/>
              </a:ext>
            </a:extLst>
          </p:cNvPr>
          <p:cNvSpPr txBox="1">
            <a:spLocks/>
          </p:cNvSpPr>
          <p:nvPr/>
        </p:nvSpPr>
        <p:spPr>
          <a:xfrm>
            <a:off x="-551781" y="827821"/>
            <a:ext cx="10310379" cy="1143000"/>
          </a:xfrm>
          <a:prstGeom prst="rect">
            <a:avLst/>
          </a:prstGeom>
          <a:no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latin typeface="AlternateGothic2 BT" panose="020B0608020202050204" pitchFamily="34" charset="0"/>
              </a:rPr>
              <a:t>Scenes With Discrimination</a:t>
            </a:r>
          </a:p>
        </p:txBody>
      </p:sp>
      <p:pic>
        <p:nvPicPr>
          <p:cNvPr id="8" name="그림 7" descr="사람, 남자, 실내이(가) 표시된 사진&#10;&#10;높은 신뢰도로 생성된 설명">
            <a:extLst>
              <a:ext uri="{FF2B5EF4-FFF2-40B4-BE49-F238E27FC236}">
                <a16:creationId xmlns:a16="http://schemas.microsoft.com/office/drawing/2014/main" id="{764A9417-A32C-4D63-B030-CB2E9D7D6233}"/>
              </a:ext>
            </a:extLst>
          </p:cNvPr>
          <p:cNvPicPr>
            <a:picLocks noChangeAspect="1"/>
          </p:cNvPicPr>
          <p:nvPr/>
        </p:nvPicPr>
        <p:blipFill>
          <a:blip r:embed="rId3"/>
          <a:stretch>
            <a:fillRect/>
          </a:stretch>
        </p:blipFill>
        <p:spPr>
          <a:xfrm>
            <a:off x="614596" y="1794921"/>
            <a:ext cx="7914807" cy="3289592"/>
          </a:xfrm>
          <a:prstGeom prst="rect">
            <a:avLst/>
          </a:prstGeom>
        </p:spPr>
      </p:pic>
    </p:spTree>
    <p:extLst>
      <p:ext uri="{BB962C8B-B14F-4D97-AF65-F5344CB8AC3E}">
        <p14:creationId xmlns:p14="http://schemas.microsoft.com/office/powerpoint/2010/main" val="4085746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lum/>
          </a:blip>
          <a:srcRect/>
          <a:stretch>
            <a:fillRect t="-2000" b="-2000"/>
          </a:stretch>
        </a:blipFill>
        <a:effectLst/>
      </p:bgPr>
    </p:bg>
    <p:spTree>
      <p:nvGrpSpPr>
        <p:cNvPr id="1" name=""/>
        <p:cNvGrpSpPr/>
        <p:nvPr/>
      </p:nvGrpSpPr>
      <p:grpSpPr>
        <a:xfrm>
          <a:off x="0" y="0"/>
          <a:ext cx="0" cy="0"/>
          <a:chOff x="0" y="0"/>
          <a:chExt cx="0" cy="0"/>
        </a:xfrm>
      </p:grpSpPr>
      <p:sp>
        <p:nvSpPr>
          <p:cNvPr id="7" name="직사각형 6">
            <a:extLst>
              <a:ext uri="{FF2B5EF4-FFF2-40B4-BE49-F238E27FC236}">
                <a16:creationId xmlns:a16="http://schemas.microsoft.com/office/drawing/2014/main" id="{6A727D61-CD08-4E74-BB63-5EF9156CA6D9}"/>
              </a:ext>
            </a:extLst>
          </p:cNvPr>
          <p:cNvSpPr/>
          <p:nvPr/>
        </p:nvSpPr>
        <p:spPr>
          <a:xfrm>
            <a:off x="-269823" y="2083633"/>
            <a:ext cx="9878518" cy="2758190"/>
          </a:xfrm>
          <a:prstGeom prst="rect">
            <a:avLst/>
          </a:prstGeom>
          <a:solidFill>
            <a:schemeClr val="bg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ko-KR" altLang="en-US" dirty="0">
              <a:gradFill>
                <a:gsLst>
                  <a:gs pos="17000">
                    <a:srgbClr val="00D0B6"/>
                  </a:gs>
                  <a:gs pos="100000">
                    <a:srgbClr val="71FB15"/>
                  </a:gs>
                </a:gsLst>
                <a:lin ang="16200000" scaled="0"/>
              </a:gradFill>
              <a:effectLst>
                <a:outerShdw blurRad="50800" dist="38100" dir="5400000" algn="t" rotWithShape="0">
                  <a:srgbClr val="7530C5"/>
                </a:outerShdw>
              </a:effectLst>
              <a:latin typeface="Bauhaus 93" panose="04030905020B02020C02" pitchFamily="82" charset="0"/>
              <a:cs typeface="Aharoni" panose="02010803020104030203" pitchFamily="2" charset="-79"/>
            </a:endParaRPr>
          </a:p>
        </p:txBody>
      </p:sp>
      <p:sp>
        <p:nvSpPr>
          <p:cNvPr id="9" name="TextBox 8">
            <a:extLst>
              <a:ext uri="{FF2B5EF4-FFF2-40B4-BE49-F238E27FC236}">
                <a16:creationId xmlns:a16="http://schemas.microsoft.com/office/drawing/2014/main" id="{3AB2C634-BD85-4B74-B2FA-8FAB31049F4F}"/>
              </a:ext>
            </a:extLst>
          </p:cNvPr>
          <p:cNvSpPr txBox="1"/>
          <p:nvPr/>
        </p:nvSpPr>
        <p:spPr>
          <a:xfrm>
            <a:off x="3190260" y="2258573"/>
            <a:ext cx="2958351" cy="707886"/>
          </a:xfrm>
          <a:prstGeom prst="rect">
            <a:avLst/>
          </a:prstGeom>
          <a:noFill/>
        </p:spPr>
        <p:txBody>
          <a:bodyPr wrap="square" rtlCol="0">
            <a:spAutoFit/>
          </a:bodyPr>
          <a:lstStyle/>
          <a:p>
            <a:r>
              <a:rPr lang="en-US" altLang="ko-KR" sz="4000" dirty="0">
                <a:gradFill>
                  <a:gsLst>
                    <a:gs pos="17000">
                      <a:srgbClr val="00D0B6"/>
                    </a:gs>
                    <a:gs pos="100000">
                      <a:srgbClr val="71FB15"/>
                    </a:gs>
                  </a:gsLst>
                  <a:lin ang="16200000" scaled="0"/>
                </a:gradFill>
                <a:effectLst>
                  <a:outerShdw dist="38100" dir="5400000" algn="t" rotWithShape="0">
                    <a:srgbClr val="7530C5"/>
                  </a:outerShdw>
                </a:effectLst>
                <a:latin typeface="Zootopia JPosters.com.ar" panose="02000500000000000000" pitchFamily="2" charset="0"/>
                <a:cs typeface="Aharoni" panose="02010803020104030203" pitchFamily="2" charset="-79"/>
              </a:rPr>
              <a:t>EUTOPIA</a:t>
            </a:r>
            <a:r>
              <a:rPr lang="en-US" altLang="ko-KR" sz="4000" dirty="0">
                <a:gradFill>
                  <a:gsLst>
                    <a:gs pos="17000">
                      <a:srgbClr val="00D0B6"/>
                    </a:gs>
                    <a:gs pos="100000">
                      <a:srgbClr val="71FB15"/>
                    </a:gs>
                  </a:gsLst>
                  <a:lin ang="16200000" scaled="0"/>
                </a:gradFill>
                <a:effectLst>
                  <a:outerShdw dist="38100" dir="5400000" algn="t" rotWithShape="0">
                    <a:srgbClr val="7530C5"/>
                  </a:outerShdw>
                </a:effectLst>
                <a:latin typeface="+mj-lt"/>
                <a:cs typeface="Aharoni" panose="02010803020104030203" pitchFamily="2" charset="-79"/>
              </a:rPr>
              <a:t>?</a:t>
            </a:r>
            <a:endParaRPr lang="ko-KR" altLang="en-US" sz="4000" dirty="0">
              <a:gradFill>
                <a:gsLst>
                  <a:gs pos="17000">
                    <a:srgbClr val="00D0B6"/>
                  </a:gs>
                  <a:gs pos="100000">
                    <a:srgbClr val="71FB15"/>
                  </a:gs>
                </a:gsLst>
                <a:lin ang="16200000" scaled="0"/>
              </a:gradFill>
              <a:effectLst>
                <a:outerShdw dist="38100" dir="5400000" algn="t" rotWithShape="0">
                  <a:srgbClr val="7530C5"/>
                </a:outerShdw>
              </a:effectLst>
              <a:latin typeface="Bauhaus 93" panose="04030905020B02020C02" pitchFamily="82" charset="0"/>
              <a:cs typeface="Aharoni" panose="02010803020104030203" pitchFamily="2" charset="-79"/>
            </a:endParaRPr>
          </a:p>
        </p:txBody>
      </p:sp>
      <p:grpSp>
        <p:nvGrpSpPr>
          <p:cNvPr id="2" name="그룹 1">
            <a:extLst>
              <a:ext uri="{FF2B5EF4-FFF2-40B4-BE49-F238E27FC236}">
                <a16:creationId xmlns:a16="http://schemas.microsoft.com/office/drawing/2014/main" id="{C65A93AF-B235-4D48-A284-E2180E188841}"/>
              </a:ext>
            </a:extLst>
          </p:cNvPr>
          <p:cNvGrpSpPr/>
          <p:nvPr/>
        </p:nvGrpSpPr>
        <p:grpSpPr>
          <a:xfrm>
            <a:off x="935927" y="2601675"/>
            <a:ext cx="7272146" cy="2400657"/>
            <a:chOff x="1078334" y="2601675"/>
            <a:chExt cx="7272146" cy="2400657"/>
          </a:xfrm>
        </p:grpSpPr>
        <p:pic>
          <p:nvPicPr>
            <p:cNvPr id="6" name="그림 5" descr="기어이(가) 표시된 사진&#10;&#10;높은 신뢰도로 생성된 설명">
              <a:extLst>
                <a:ext uri="{FF2B5EF4-FFF2-40B4-BE49-F238E27FC236}">
                  <a16:creationId xmlns:a16="http://schemas.microsoft.com/office/drawing/2014/main" id="{16F46DD7-6820-4964-A79E-111BEBAFCD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30000"/>
                      </a14:imgEffect>
                    </a14:imgLayer>
                  </a14:imgProps>
                </a:ext>
                <a:ext uri="{28A0092B-C50C-407E-A947-70E740481C1C}">
                  <a14:useLocalDpi xmlns:a14="http://schemas.microsoft.com/office/drawing/2010/main" val="0"/>
                </a:ext>
              </a:extLst>
            </a:blip>
            <a:stretch>
              <a:fillRect/>
            </a:stretch>
          </p:blipFill>
          <p:spPr>
            <a:xfrm>
              <a:off x="1078334" y="3114208"/>
              <a:ext cx="7182204" cy="1436441"/>
            </a:xfrm>
            <a:prstGeom prst="rect">
              <a:avLst/>
            </a:prstGeom>
          </p:spPr>
        </p:pic>
        <p:sp>
          <p:nvSpPr>
            <p:cNvPr id="10" name="TextBox 9">
              <a:extLst>
                <a:ext uri="{FF2B5EF4-FFF2-40B4-BE49-F238E27FC236}">
                  <a16:creationId xmlns:a16="http://schemas.microsoft.com/office/drawing/2014/main" id="{C84F02E3-3459-4F44-A70A-F3AD67ADAEB6}"/>
                </a:ext>
              </a:extLst>
            </p:cNvPr>
            <p:cNvSpPr txBox="1"/>
            <p:nvPr/>
          </p:nvSpPr>
          <p:spPr>
            <a:xfrm>
              <a:off x="7975767" y="2601675"/>
              <a:ext cx="374713" cy="2400657"/>
            </a:xfrm>
            <a:prstGeom prst="rect">
              <a:avLst/>
            </a:prstGeom>
            <a:noFill/>
          </p:spPr>
          <p:txBody>
            <a:bodyPr wrap="square" rtlCol="0">
              <a:spAutoFit/>
            </a:bodyPr>
            <a:lstStyle/>
            <a:p>
              <a:r>
                <a:rPr lang="en-US" altLang="ko-KR" sz="15000" dirty="0">
                  <a:gradFill>
                    <a:gsLst>
                      <a:gs pos="17000">
                        <a:srgbClr val="00D0B6"/>
                      </a:gs>
                      <a:gs pos="100000">
                        <a:srgbClr val="71FB15"/>
                      </a:gs>
                    </a:gsLst>
                    <a:lin ang="16200000" scaled="0"/>
                  </a:gradFill>
                  <a:effectLst>
                    <a:outerShdw dist="25400" dir="5400000" algn="t" rotWithShape="0">
                      <a:srgbClr val="7530C5"/>
                    </a:outerShdw>
                  </a:effectLst>
                  <a:latin typeface="+mj-lt"/>
                  <a:cs typeface="Aharoni" panose="02010803020104030203" pitchFamily="2" charset="-79"/>
                </a:rPr>
                <a:t>!</a:t>
              </a:r>
              <a:endParaRPr lang="ko-KR" altLang="en-US" sz="15000" dirty="0">
                <a:gradFill>
                  <a:gsLst>
                    <a:gs pos="17000">
                      <a:srgbClr val="00D0B6"/>
                    </a:gs>
                    <a:gs pos="100000">
                      <a:srgbClr val="71FB15"/>
                    </a:gs>
                  </a:gsLst>
                  <a:lin ang="16200000" scaled="0"/>
                </a:gradFill>
                <a:effectLst>
                  <a:outerShdw dist="25400" dir="5400000" algn="t" rotWithShape="0">
                    <a:srgbClr val="7530C5"/>
                  </a:outerShdw>
                </a:effectLst>
                <a:latin typeface="+mj-lt"/>
                <a:cs typeface="Aharoni" panose="02010803020104030203" pitchFamily="2" charset="-79"/>
              </a:endParaRPr>
            </a:p>
          </p:txBody>
        </p:sp>
      </p:grpSp>
    </p:spTree>
    <p:extLst>
      <p:ext uri="{BB962C8B-B14F-4D97-AF65-F5344CB8AC3E}">
        <p14:creationId xmlns:p14="http://schemas.microsoft.com/office/powerpoint/2010/main" val="1116928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TotalTime>
  <Words>404</Words>
  <Application>Microsoft Office PowerPoint</Application>
  <PresentationFormat>화면 슬라이드 쇼(4:3)</PresentationFormat>
  <Paragraphs>71</Paragraphs>
  <Slides>24</Slides>
  <Notes>2</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24</vt:i4>
      </vt:variant>
    </vt:vector>
  </HeadingPairs>
  <TitlesOfParts>
    <vt:vector size="34" baseType="lpstr">
      <vt:lpstr>맑은 고딕</vt:lpstr>
      <vt:lpstr>Aharoni</vt:lpstr>
      <vt:lpstr>AlternateGothic2 BT</vt:lpstr>
      <vt:lpstr>Arial</vt:lpstr>
      <vt:lpstr>Bauhaus 93</vt:lpstr>
      <vt:lpstr>Calibri</vt:lpstr>
      <vt:lpstr>Cambria Math</vt:lpstr>
      <vt:lpstr>Wingdings</vt:lpstr>
      <vt:lpstr>Zootopia JPosters.com.ar</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Gazelle’s Song</vt:lpstr>
      <vt:lpstr>Judy’s Speech</vt:lpstr>
      <vt:lpstr>How Zootopia Did It Wrong :  Was Disney really successful in discouraging stereotypes? </vt:lpstr>
      <vt:lpstr>Stereotypical Behaviors of Animals</vt:lpstr>
      <vt:lpstr>Example: Bunnies</vt:lpstr>
      <vt:lpstr>PowerPoint 프레젠테이션</vt:lpstr>
      <vt:lpstr>PowerPoint 프레젠테이션</vt:lpstr>
      <vt:lpstr>PowerPoint 프레젠테이션</vt:lpstr>
      <vt:lpstr>PowerPoint 프레젠테이션</vt:lpstr>
      <vt:lpstr>PowerPoint 프레젠테이션</vt:lpstr>
      <vt:lpstr>Directors’ Intentions</vt:lpstr>
      <vt:lpstr>Critical Response </vt:lpstr>
      <vt:lpstr>PowerPoint 프레젠테이션</vt:lpstr>
      <vt:lpstr>Works Cited &amp; Referred</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Was Disney really successful in discouraging racism?</dc:title>
  <dc:creator>Dong Eun Kim</dc:creator>
  <cp:lastModifiedBy>박 재문</cp:lastModifiedBy>
  <cp:revision>58</cp:revision>
  <dcterms:created xsi:type="dcterms:W3CDTF">2018-06-03T12:32:40Z</dcterms:created>
  <dcterms:modified xsi:type="dcterms:W3CDTF">2018-06-07T01:57:26Z</dcterms:modified>
</cp:coreProperties>
</file>